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1400" r:id="rId4"/>
    <p:sldId id="1401" r:id="rId5"/>
    <p:sldId id="1409" r:id="rId6"/>
    <p:sldId id="1402" r:id="rId7"/>
    <p:sldId id="1403" r:id="rId8"/>
    <p:sldId id="1404" r:id="rId9"/>
    <p:sldId id="1405" r:id="rId10"/>
    <p:sldId id="1407" r:id="rId11"/>
    <p:sldId id="1385" r:id="rId12"/>
    <p:sldId id="1408" r:id="rId13"/>
    <p:sldId id="1417" r:id="rId14"/>
    <p:sldId id="1418" r:id="rId15"/>
    <p:sldId id="300" r:id="rId16"/>
    <p:sldId id="1382" r:id="rId17"/>
    <p:sldId id="1395" r:id="rId18"/>
    <p:sldId id="1396" r:id="rId19"/>
    <p:sldId id="1397" r:id="rId20"/>
    <p:sldId id="1410" r:id="rId21"/>
    <p:sldId id="1411" r:id="rId22"/>
    <p:sldId id="1412" r:id="rId23"/>
    <p:sldId id="1413" r:id="rId24"/>
    <p:sldId id="1414" r:id="rId25"/>
    <p:sldId id="1387" r:id="rId26"/>
    <p:sldId id="1415" r:id="rId27"/>
    <p:sldId id="1416" r:id="rId28"/>
    <p:sldId id="1380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CAE"/>
    <a:srgbClr val="C67DDD"/>
    <a:srgbClr val="BF6DD9"/>
    <a:srgbClr val="9C30BE"/>
    <a:srgbClr val="BB63D7"/>
    <a:srgbClr val="AC4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2134-4885-45B1-B3C9-D582EA70B08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0D28-A244-4650-B859-2311A4EE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6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9D7E-ADDA-4EF0-A03E-0A167762946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497F-813A-448B-8CCB-E19C63EE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4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E060-BCF3-4B5D-98A7-837791FF14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2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85750" y="809625"/>
            <a:ext cx="7183438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eaLnBrk="1" hangingPunct="1">
              <a:spcBef>
                <a:spcPct val="0"/>
              </a:spcBef>
            </a:pPr>
            <a:r>
              <a:rPr lang="ru-RU" altLang="ru-RU">
                <a:latin typeface="Arial" pitchFamily="34" charset="0"/>
                <a:cs typeface="Arial" pitchFamily="34" charset="0"/>
              </a:rPr>
              <a:t>ЛГ</a:t>
            </a:r>
          </a:p>
        </p:txBody>
      </p:sp>
    </p:spTree>
    <p:extLst>
      <p:ext uri="{BB962C8B-B14F-4D97-AF65-F5344CB8AC3E}">
        <p14:creationId xmlns:p14="http://schemas.microsoft.com/office/powerpoint/2010/main" val="372249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E060-BCF3-4B5D-98A7-837791FF14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2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E060-BCF3-4B5D-98A7-837791FF145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74AD-5D00-499E-8B9A-EB9F830BF5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3A757B-A66B-40EF-B778-8F34CA6D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B66CAF-8F06-4529-A6A0-BEE950522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404C62-728E-4E6C-A363-C9AC45A5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57BAE0-81A2-4925-985E-27A1B3C1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02EBB6-04FD-4D3A-8EC7-AA2C7B4A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0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76A62-D13A-4229-B047-8E6DCF3B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57C038-19E0-482D-970C-E2CE81181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516EA4-BAA2-4A52-8D00-4DA5155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2A60B5-D186-44D0-B509-44C34F46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E72032-3746-4B49-AB86-66C79CD0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6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276EDA3-D4B7-4846-ADF9-7A4F947DE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70F0E5-6AAB-44C4-8F3B-37DF5E65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659E9A-78A2-4D78-A752-904068F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F9B6D2-B813-417B-9ABD-DCBE4C22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45AEF9-78ED-4D87-882E-A7B82254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6595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6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7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2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94291-17A6-402F-96E7-928EC742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2D6E2D-9EBF-4C4B-9373-95A22927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DDD47A-BAC5-4C42-B1AB-39F268E6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1F840-CCFC-415A-8509-4C0160A3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476E7E-57B2-44B6-B3A1-BD5D143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7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0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34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8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1007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3F33F-2CD6-4FAF-B939-4B8E83DB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A07752-C56C-44AF-9B86-CE3EEB42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CE66BC-BCA4-4F96-8564-4D2826DB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74FE5A-37F0-4059-A18D-EA00F129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0B6C6E-A0FC-4B90-AB8C-901AF5B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8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4051B-ED7C-462C-99BE-A18361D6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718D7A-457B-48C2-A604-E85171F56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D95EC4-204A-4FC9-90E4-CFC910BAC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2C614F-0ADD-4DA7-ABC4-AEC505CE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22278A-5747-4069-945A-A25FC6EE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567592-E61F-4019-8809-D524559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2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35F63E-3614-485A-825C-276D3716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88870B-9E24-4745-9ABB-9FF9D0DB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48AD14-864C-4557-AC8A-84C01747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4C932A6-D390-4758-A389-8527849FF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5F5C556-A6E2-46C3-9930-2F95487A5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018099E-D673-4666-95EB-F7C35A4F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6185BC5-3621-4510-9A3F-68FE882D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FADB0B0-9D41-47DE-8E55-9A32C920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7B812-AA9C-4F61-9EAF-6005E8B8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7706167-BF56-4AC0-B1A7-3DE623E7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7F959E6-3CD0-40AE-9168-05B7FEF7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EAE62E3-174B-4E00-AE8C-444C29B0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388B8AE-6220-4507-AF17-B06FDE27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7C53266-E765-4938-B018-E76BBFF8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7F6201-5924-4843-9FE5-F38E8FF4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6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89D44-9FE3-4874-8014-151F0300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EB8DE4-0D31-44ED-B680-F246A0B6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321F28-3D3E-46B5-AF48-D7C362EFF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BDDFD49-38A3-433B-B96E-887EAD4F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1DE6C9-4C09-45BE-973A-1A1F3200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E598AB-69D2-4970-AA80-F93A5DCE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5E867-1112-4FED-8E45-7673DAE2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BBA25E5-D462-46D7-9D6A-568A32CDB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989258-BD58-44DD-B6F9-F24796889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CEB5D2-1158-4F9E-A746-406542D9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4B744C-83A7-400D-8F8A-33E59D1D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9B7FC9-7009-442F-BC18-78DF6C3B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9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8F626B-BF02-4DC2-B7FE-819F7D94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7F5FBB-3691-4EE1-9256-D34FFC67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BEAF1B-8F11-48F1-83C9-B8203A862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DC21-62EF-4704-8A35-3736F4AD53C2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E04FE8-6855-45F7-8B6B-7BF767406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C3C6C1-FC9D-49E9-9700-F5C3FA10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377A-40FA-47E8-8DE8-7E7643B36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DD5A-E74D-460B-BFB1-D0F76B16522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0952-B6A3-406F-BD8A-55F52A7E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" y="0"/>
            <a:ext cx="722811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-1" y="5161269"/>
            <a:ext cx="5297716" cy="377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A6907-288F-4782-B5C1-14CB49A2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86" y="227144"/>
            <a:ext cx="6110514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b="1" dirty="0" smtClean="0"/>
              <a:t>Особенности проектирования и реализации дополнительных общеобразовательных программ в сетевой форме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5E8143-62B8-4939-A9A2-D7916AE30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4417370"/>
            <a:ext cx="4762499" cy="533688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ДУДКОВСКАЯ ЕЛЕНА ЕВГЕНЬЕВНА,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3400" y="2859614"/>
            <a:ext cx="29022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Вологда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Санкт-Петербург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</a:rPr>
              <a:t>3 октября </a:t>
            </a:r>
            <a:r>
              <a:rPr lang="ru-RU" sz="2000" b="1" dirty="0" smtClean="0">
                <a:solidFill>
                  <a:schemeClr val="bg1"/>
                </a:solidFill>
              </a:rPr>
              <a:t>2020 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7598989">
            <a:off x="4204656" y="2719156"/>
            <a:ext cx="464457" cy="406400"/>
          </a:xfrm>
          <a:prstGeom prst="triangle">
            <a:avLst>
              <a:gd name="adj" fmla="val 70094"/>
            </a:avLst>
          </a:prstGeom>
          <a:solidFill>
            <a:srgbClr val="BB63D7"/>
          </a:solidFill>
          <a:ln>
            <a:noFill/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598989">
            <a:off x="10356979" y="1160566"/>
            <a:ext cx="2062583" cy="1804760"/>
          </a:xfrm>
          <a:prstGeom prst="triangle">
            <a:avLst>
              <a:gd name="adj" fmla="val 70094"/>
            </a:avLst>
          </a:prstGeom>
          <a:noFill/>
          <a:ln>
            <a:solidFill>
              <a:srgbClr val="BB63D7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4001011" flipH="1">
            <a:off x="9051940" y="4747863"/>
            <a:ext cx="1031292" cy="902380"/>
          </a:xfrm>
          <a:prstGeom prst="triangle">
            <a:avLst>
              <a:gd name="adj" fmla="val 70094"/>
            </a:avLst>
          </a:prstGeom>
          <a:noFill/>
          <a:ln>
            <a:solidFill>
              <a:schemeClr val="accent5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45715"/>
            <a:ext cx="1437483" cy="19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375" y="5280261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</a:rPr>
              <a:t>заместитель директора по опытно-экспериментальной работе Дворца детского (юношеского) творчества Фрунзенского района Санкт-Петербурга, руководитель ФИП</a:t>
            </a:r>
          </a:p>
        </p:txBody>
      </p:sp>
    </p:spTree>
    <p:extLst>
      <p:ext uri="{BB962C8B-B14F-4D97-AF65-F5344CB8AC3E}">
        <p14:creationId xmlns:p14="http://schemas.microsoft.com/office/powerpoint/2010/main" val="9313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5850709"/>
            <a:ext cx="12192000" cy="1007291"/>
          </a:xfrm>
          <a:prstGeom prst="rect">
            <a:avLst/>
          </a:prstGeom>
          <a:pattFill prst="ltDnDiag">
            <a:fgClr>
              <a:srgbClr val="C67DDD"/>
            </a:fgClr>
            <a:bgClr>
              <a:srgbClr val="8F2CA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7598989">
            <a:off x="588184" y="1655203"/>
            <a:ext cx="1240666" cy="1085583"/>
          </a:xfrm>
          <a:prstGeom prst="triangle">
            <a:avLst>
              <a:gd name="adj" fmla="val 70094"/>
            </a:avLst>
          </a:prstGeom>
          <a:noFill/>
          <a:ln w="28575">
            <a:solidFill>
              <a:srgbClr val="00B0F0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73229" y="1858674"/>
            <a:ext cx="677615" cy="469332"/>
            <a:chOff x="2283" y="2362"/>
            <a:chExt cx="976" cy="676"/>
          </a:xfrm>
          <a:solidFill>
            <a:srgbClr val="0070C0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83" y="2362"/>
              <a:ext cx="771" cy="565"/>
            </a:xfrm>
            <a:custGeom>
              <a:avLst/>
              <a:gdLst>
                <a:gd name="T0" fmla="*/ 1282 w 3083"/>
                <a:gd name="T1" fmla="*/ 190 h 2262"/>
                <a:gd name="T2" fmla="*/ 1249 w 3083"/>
                <a:gd name="T3" fmla="*/ 204 h 2262"/>
                <a:gd name="T4" fmla="*/ 1218 w 3083"/>
                <a:gd name="T5" fmla="*/ 235 h 2262"/>
                <a:gd name="T6" fmla="*/ 1206 w 3083"/>
                <a:gd name="T7" fmla="*/ 282 h 2262"/>
                <a:gd name="T8" fmla="*/ 1877 w 3083"/>
                <a:gd name="T9" fmla="*/ 393 h 2262"/>
                <a:gd name="T10" fmla="*/ 1873 w 3083"/>
                <a:gd name="T11" fmla="*/ 257 h 2262"/>
                <a:gd name="T12" fmla="*/ 1849 w 3083"/>
                <a:gd name="T13" fmla="*/ 216 h 2262"/>
                <a:gd name="T14" fmla="*/ 1808 w 3083"/>
                <a:gd name="T15" fmla="*/ 192 h 2262"/>
                <a:gd name="T16" fmla="*/ 1300 w 3083"/>
                <a:gd name="T17" fmla="*/ 188 h 2262"/>
                <a:gd name="T18" fmla="*/ 1783 w 3083"/>
                <a:gd name="T19" fmla="*/ 0 h 2262"/>
                <a:gd name="T20" fmla="*/ 1872 w 3083"/>
                <a:gd name="T21" fmla="*/ 15 h 2262"/>
                <a:gd name="T22" fmla="*/ 1949 w 3083"/>
                <a:gd name="T23" fmla="*/ 55 h 2262"/>
                <a:gd name="T24" fmla="*/ 2010 w 3083"/>
                <a:gd name="T25" fmla="*/ 116 h 2262"/>
                <a:gd name="T26" fmla="*/ 2051 w 3083"/>
                <a:gd name="T27" fmla="*/ 193 h 2262"/>
                <a:gd name="T28" fmla="*/ 2066 w 3083"/>
                <a:gd name="T29" fmla="*/ 282 h 2262"/>
                <a:gd name="T30" fmla="*/ 2895 w 3083"/>
                <a:gd name="T31" fmla="*/ 393 h 2262"/>
                <a:gd name="T32" fmla="*/ 2960 w 3083"/>
                <a:gd name="T33" fmla="*/ 404 h 2262"/>
                <a:gd name="T34" fmla="*/ 3015 w 3083"/>
                <a:gd name="T35" fmla="*/ 436 h 2262"/>
                <a:gd name="T36" fmla="*/ 3056 w 3083"/>
                <a:gd name="T37" fmla="*/ 486 h 2262"/>
                <a:gd name="T38" fmla="*/ 3079 w 3083"/>
                <a:gd name="T39" fmla="*/ 546 h 2262"/>
                <a:gd name="T40" fmla="*/ 3083 w 3083"/>
                <a:gd name="T41" fmla="*/ 706 h 2262"/>
                <a:gd name="T42" fmla="*/ 1021 w 3083"/>
                <a:gd name="T43" fmla="*/ 710 h 2262"/>
                <a:gd name="T44" fmla="*/ 916 w 3083"/>
                <a:gd name="T45" fmla="*/ 736 h 2262"/>
                <a:gd name="T46" fmla="*/ 817 w 3083"/>
                <a:gd name="T47" fmla="*/ 785 h 2262"/>
                <a:gd name="T48" fmla="*/ 729 w 3083"/>
                <a:gd name="T49" fmla="*/ 851 h 2262"/>
                <a:gd name="T50" fmla="*/ 660 w 3083"/>
                <a:gd name="T51" fmla="*/ 934 h 2262"/>
                <a:gd name="T52" fmla="*/ 0 w 3083"/>
                <a:gd name="T53" fmla="*/ 2262 h 2262"/>
                <a:gd name="T54" fmla="*/ 4 w 3083"/>
                <a:gd name="T55" fmla="*/ 546 h 2262"/>
                <a:gd name="T56" fmla="*/ 25 w 3083"/>
                <a:gd name="T57" fmla="*/ 486 h 2262"/>
                <a:gd name="T58" fmla="*/ 67 w 3083"/>
                <a:gd name="T59" fmla="*/ 436 h 2262"/>
                <a:gd name="T60" fmla="*/ 123 w 3083"/>
                <a:gd name="T61" fmla="*/ 404 h 2262"/>
                <a:gd name="T62" fmla="*/ 188 w 3083"/>
                <a:gd name="T63" fmla="*/ 393 h 2262"/>
                <a:gd name="T64" fmla="*/ 1018 w 3083"/>
                <a:gd name="T65" fmla="*/ 282 h 2262"/>
                <a:gd name="T66" fmla="*/ 1027 w 3083"/>
                <a:gd name="T67" fmla="*/ 209 h 2262"/>
                <a:gd name="T68" fmla="*/ 1056 w 3083"/>
                <a:gd name="T69" fmla="*/ 141 h 2262"/>
                <a:gd name="T70" fmla="*/ 1100 w 3083"/>
                <a:gd name="T71" fmla="*/ 84 h 2262"/>
                <a:gd name="T72" fmla="*/ 1159 w 3083"/>
                <a:gd name="T73" fmla="*/ 38 h 2262"/>
                <a:gd name="T74" fmla="*/ 1227 w 3083"/>
                <a:gd name="T75" fmla="*/ 10 h 2262"/>
                <a:gd name="T76" fmla="*/ 1300 w 3083"/>
                <a:gd name="T77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3" h="2262">
                  <a:moveTo>
                    <a:pt x="1300" y="188"/>
                  </a:moveTo>
                  <a:lnTo>
                    <a:pt x="1282" y="190"/>
                  </a:lnTo>
                  <a:lnTo>
                    <a:pt x="1264" y="196"/>
                  </a:lnTo>
                  <a:lnTo>
                    <a:pt x="1249" y="204"/>
                  </a:lnTo>
                  <a:lnTo>
                    <a:pt x="1234" y="216"/>
                  </a:lnTo>
                  <a:lnTo>
                    <a:pt x="1218" y="235"/>
                  </a:lnTo>
                  <a:lnTo>
                    <a:pt x="1209" y="258"/>
                  </a:lnTo>
                  <a:lnTo>
                    <a:pt x="1206" y="282"/>
                  </a:lnTo>
                  <a:lnTo>
                    <a:pt x="1206" y="393"/>
                  </a:lnTo>
                  <a:lnTo>
                    <a:pt x="1877" y="393"/>
                  </a:lnTo>
                  <a:lnTo>
                    <a:pt x="1877" y="282"/>
                  </a:lnTo>
                  <a:lnTo>
                    <a:pt x="1873" y="257"/>
                  </a:lnTo>
                  <a:lnTo>
                    <a:pt x="1864" y="235"/>
                  </a:lnTo>
                  <a:lnTo>
                    <a:pt x="1849" y="216"/>
                  </a:lnTo>
                  <a:lnTo>
                    <a:pt x="1831" y="202"/>
                  </a:lnTo>
                  <a:lnTo>
                    <a:pt x="1808" y="192"/>
                  </a:lnTo>
                  <a:lnTo>
                    <a:pt x="1783" y="188"/>
                  </a:lnTo>
                  <a:lnTo>
                    <a:pt x="1300" y="188"/>
                  </a:lnTo>
                  <a:close/>
                  <a:moveTo>
                    <a:pt x="1300" y="0"/>
                  </a:moveTo>
                  <a:lnTo>
                    <a:pt x="1783" y="0"/>
                  </a:lnTo>
                  <a:lnTo>
                    <a:pt x="1828" y="4"/>
                  </a:lnTo>
                  <a:lnTo>
                    <a:pt x="1872" y="15"/>
                  </a:lnTo>
                  <a:lnTo>
                    <a:pt x="1913" y="32"/>
                  </a:lnTo>
                  <a:lnTo>
                    <a:pt x="1949" y="55"/>
                  </a:lnTo>
                  <a:lnTo>
                    <a:pt x="1983" y="84"/>
                  </a:lnTo>
                  <a:lnTo>
                    <a:pt x="2010" y="116"/>
                  </a:lnTo>
                  <a:lnTo>
                    <a:pt x="2033" y="152"/>
                  </a:lnTo>
                  <a:lnTo>
                    <a:pt x="2051" y="193"/>
                  </a:lnTo>
                  <a:lnTo>
                    <a:pt x="2062" y="237"/>
                  </a:lnTo>
                  <a:lnTo>
                    <a:pt x="2066" y="282"/>
                  </a:lnTo>
                  <a:lnTo>
                    <a:pt x="2066" y="393"/>
                  </a:lnTo>
                  <a:lnTo>
                    <a:pt x="2895" y="393"/>
                  </a:lnTo>
                  <a:lnTo>
                    <a:pt x="2929" y="396"/>
                  </a:lnTo>
                  <a:lnTo>
                    <a:pt x="2960" y="404"/>
                  </a:lnTo>
                  <a:lnTo>
                    <a:pt x="2989" y="418"/>
                  </a:lnTo>
                  <a:lnTo>
                    <a:pt x="3015" y="436"/>
                  </a:lnTo>
                  <a:lnTo>
                    <a:pt x="3038" y="459"/>
                  </a:lnTo>
                  <a:lnTo>
                    <a:pt x="3056" y="486"/>
                  </a:lnTo>
                  <a:lnTo>
                    <a:pt x="3071" y="515"/>
                  </a:lnTo>
                  <a:lnTo>
                    <a:pt x="3079" y="546"/>
                  </a:lnTo>
                  <a:lnTo>
                    <a:pt x="3083" y="581"/>
                  </a:lnTo>
                  <a:lnTo>
                    <a:pt x="3083" y="706"/>
                  </a:lnTo>
                  <a:lnTo>
                    <a:pt x="1074" y="706"/>
                  </a:lnTo>
                  <a:lnTo>
                    <a:pt x="1021" y="710"/>
                  </a:lnTo>
                  <a:lnTo>
                    <a:pt x="969" y="720"/>
                  </a:lnTo>
                  <a:lnTo>
                    <a:pt x="916" y="736"/>
                  </a:lnTo>
                  <a:lnTo>
                    <a:pt x="865" y="757"/>
                  </a:lnTo>
                  <a:lnTo>
                    <a:pt x="817" y="785"/>
                  </a:lnTo>
                  <a:lnTo>
                    <a:pt x="771" y="816"/>
                  </a:lnTo>
                  <a:lnTo>
                    <a:pt x="729" y="851"/>
                  </a:lnTo>
                  <a:lnTo>
                    <a:pt x="692" y="891"/>
                  </a:lnTo>
                  <a:lnTo>
                    <a:pt x="660" y="934"/>
                  </a:lnTo>
                  <a:lnTo>
                    <a:pt x="634" y="980"/>
                  </a:lnTo>
                  <a:lnTo>
                    <a:pt x="0" y="2262"/>
                  </a:lnTo>
                  <a:lnTo>
                    <a:pt x="0" y="581"/>
                  </a:lnTo>
                  <a:lnTo>
                    <a:pt x="4" y="546"/>
                  </a:lnTo>
                  <a:lnTo>
                    <a:pt x="12" y="515"/>
                  </a:lnTo>
                  <a:lnTo>
                    <a:pt x="25" y="486"/>
                  </a:lnTo>
                  <a:lnTo>
                    <a:pt x="45" y="459"/>
                  </a:lnTo>
                  <a:lnTo>
                    <a:pt x="67" y="436"/>
                  </a:lnTo>
                  <a:lnTo>
                    <a:pt x="94" y="418"/>
                  </a:lnTo>
                  <a:lnTo>
                    <a:pt x="123" y="404"/>
                  </a:lnTo>
                  <a:lnTo>
                    <a:pt x="154" y="396"/>
                  </a:lnTo>
                  <a:lnTo>
                    <a:pt x="188" y="393"/>
                  </a:lnTo>
                  <a:lnTo>
                    <a:pt x="1018" y="393"/>
                  </a:lnTo>
                  <a:lnTo>
                    <a:pt x="1018" y="282"/>
                  </a:lnTo>
                  <a:lnTo>
                    <a:pt x="1021" y="245"/>
                  </a:lnTo>
                  <a:lnTo>
                    <a:pt x="1027" y="209"/>
                  </a:lnTo>
                  <a:lnTo>
                    <a:pt x="1039" y="175"/>
                  </a:lnTo>
                  <a:lnTo>
                    <a:pt x="1056" y="141"/>
                  </a:lnTo>
                  <a:lnTo>
                    <a:pt x="1076" y="111"/>
                  </a:lnTo>
                  <a:lnTo>
                    <a:pt x="1100" y="84"/>
                  </a:lnTo>
                  <a:lnTo>
                    <a:pt x="1128" y="58"/>
                  </a:lnTo>
                  <a:lnTo>
                    <a:pt x="1159" y="38"/>
                  </a:lnTo>
                  <a:lnTo>
                    <a:pt x="1192" y="22"/>
                  </a:lnTo>
                  <a:lnTo>
                    <a:pt x="1227" y="10"/>
                  </a:lnTo>
                  <a:lnTo>
                    <a:pt x="1263" y="3"/>
                  </a:lnTo>
                  <a:lnTo>
                    <a:pt x="1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97" y="2585"/>
              <a:ext cx="962" cy="453"/>
            </a:xfrm>
            <a:custGeom>
              <a:avLst/>
              <a:gdLst>
                <a:gd name="T0" fmla="*/ 1016 w 3844"/>
                <a:gd name="T1" fmla="*/ 0 h 1810"/>
                <a:gd name="T2" fmla="*/ 3723 w 3844"/>
                <a:gd name="T3" fmla="*/ 0 h 1810"/>
                <a:gd name="T4" fmla="*/ 3752 w 3844"/>
                <a:gd name="T5" fmla="*/ 3 h 1810"/>
                <a:gd name="T6" fmla="*/ 3777 w 3844"/>
                <a:gd name="T7" fmla="*/ 9 h 1810"/>
                <a:gd name="T8" fmla="*/ 3799 w 3844"/>
                <a:gd name="T9" fmla="*/ 19 h 1810"/>
                <a:gd name="T10" fmla="*/ 3817 w 3844"/>
                <a:gd name="T11" fmla="*/ 33 h 1810"/>
                <a:gd name="T12" fmla="*/ 3830 w 3844"/>
                <a:gd name="T13" fmla="*/ 50 h 1810"/>
                <a:gd name="T14" fmla="*/ 3840 w 3844"/>
                <a:gd name="T15" fmla="*/ 70 h 1810"/>
                <a:gd name="T16" fmla="*/ 3844 w 3844"/>
                <a:gd name="T17" fmla="*/ 92 h 1810"/>
                <a:gd name="T18" fmla="*/ 3843 w 3844"/>
                <a:gd name="T19" fmla="*/ 116 h 1810"/>
                <a:gd name="T20" fmla="*/ 3838 w 3844"/>
                <a:gd name="T21" fmla="*/ 141 h 1810"/>
                <a:gd name="T22" fmla="*/ 3826 w 3844"/>
                <a:gd name="T23" fmla="*/ 169 h 1810"/>
                <a:gd name="T24" fmla="*/ 3100 w 3844"/>
                <a:gd name="T25" fmla="*/ 1642 h 1810"/>
                <a:gd name="T26" fmla="*/ 3079 w 3844"/>
                <a:gd name="T27" fmla="*/ 1676 h 1810"/>
                <a:gd name="T28" fmla="*/ 3053 w 3844"/>
                <a:gd name="T29" fmla="*/ 1708 h 1810"/>
                <a:gd name="T30" fmla="*/ 3021 w 3844"/>
                <a:gd name="T31" fmla="*/ 1736 h 1810"/>
                <a:gd name="T32" fmla="*/ 2985 w 3844"/>
                <a:gd name="T33" fmla="*/ 1761 h 1810"/>
                <a:gd name="T34" fmla="*/ 2948 w 3844"/>
                <a:gd name="T35" fmla="*/ 1782 h 1810"/>
                <a:gd name="T36" fmla="*/ 2908 w 3844"/>
                <a:gd name="T37" fmla="*/ 1797 h 1810"/>
                <a:gd name="T38" fmla="*/ 2867 w 3844"/>
                <a:gd name="T39" fmla="*/ 1807 h 1810"/>
                <a:gd name="T40" fmla="*/ 2827 w 3844"/>
                <a:gd name="T41" fmla="*/ 1810 h 1810"/>
                <a:gd name="T42" fmla="*/ 122 w 3844"/>
                <a:gd name="T43" fmla="*/ 1810 h 1810"/>
                <a:gd name="T44" fmla="*/ 93 w 3844"/>
                <a:gd name="T45" fmla="*/ 1808 h 1810"/>
                <a:gd name="T46" fmla="*/ 66 w 3844"/>
                <a:gd name="T47" fmla="*/ 1802 h 1810"/>
                <a:gd name="T48" fmla="*/ 44 w 3844"/>
                <a:gd name="T49" fmla="*/ 1791 h 1810"/>
                <a:gd name="T50" fmla="*/ 26 w 3844"/>
                <a:gd name="T51" fmla="*/ 1778 h 1810"/>
                <a:gd name="T52" fmla="*/ 13 w 3844"/>
                <a:gd name="T53" fmla="*/ 1761 h 1810"/>
                <a:gd name="T54" fmla="*/ 3 w 3844"/>
                <a:gd name="T55" fmla="*/ 1741 h 1810"/>
                <a:gd name="T56" fmla="*/ 0 w 3844"/>
                <a:gd name="T57" fmla="*/ 1719 h 1810"/>
                <a:gd name="T58" fmla="*/ 0 w 3844"/>
                <a:gd name="T59" fmla="*/ 1695 h 1810"/>
                <a:gd name="T60" fmla="*/ 6 w 3844"/>
                <a:gd name="T61" fmla="*/ 1670 h 1810"/>
                <a:gd name="T62" fmla="*/ 17 w 3844"/>
                <a:gd name="T63" fmla="*/ 1642 h 1810"/>
                <a:gd name="T64" fmla="*/ 745 w 3844"/>
                <a:gd name="T65" fmla="*/ 169 h 1810"/>
                <a:gd name="T66" fmla="*/ 765 w 3844"/>
                <a:gd name="T67" fmla="*/ 135 h 1810"/>
                <a:gd name="T68" fmla="*/ 792 w 3844"/>
                <a:gd name="T69" fmla="*/ 104 h 1810"/>
                <a:gd name="T70" fmla="*/ 823 w 3844"/>
                <a:gd name="T71" fmla="*/ 75 h 1810"/>
                <a:gd name="T72" fmla="*/ 858 w 3844"/>
                <a:gd name="T73" fmla="*/ 50 h 1810"/>
                <a:gd name="T74" fmla="*/ 897 w 3844"/>
                <a:gd name="T75" fmla="*/ 29 h 1810"/>
                <a:gd name="T76" fmla="*/ 936 w 3844"/>
                <a:gd name="T77" fmla="*/ 13 h 1810"/>
                <a:gd name="T78" fmla="*/ 976 w 3844"/>
                <a:gd name="T79" fmla="*/ 4 h 1810"/>
                <a:gd name="T80" fmla="*/ 1016 w 3844"/>
                <a:gd name="T81" fmla="*/ 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44" h="1810">
                  <a:moveTo>
                    <a:pt x="1016" y="0"/>
                  </a:moveTo>
                  <a:lnTo>
                    <a:pt x="3723" y="0"/>
                  </a:lnTo>
                  <a:lnTo>
                    <a:pt x="3752" y="3"/>
                  </a:lnTo>
                  <a:lnTo>
                    <a:pt x="3777" y="9"/>
                  </a:lnTo>
                  <a:lnTo>
                    <a:pt x="3799" y="19"/>
                  </a:lnTo>
                  <a:lnTo>
                    <a:pt x="3817" y="33"/>
                  </a:lnTo>
                  <a:lnTo>
                    <a:pt x="3830" y="50"/>
                  </a:lnTo>
                  <a:lnTo>
                    <a:pt x="3840" y="70"/>
                  </a:lnTo>
                  <a:lnTo>
                    <a:pt x="3844" y="92"/>
                  </a:lnTo>
                  <a:lnTo>
                    <a:pt x="3843" y="116"/>
                  </a:lnTo>
                  <a:lnTo>
                    <a:pt x="3838" y="141"/>
                  </a:lnTo>
                  <a:lnTo>
                    <a:pt x="3826" y="169"/>
                  </a:lnTo>
                  <a:lnTo>
                    <a:pt x="3100" y="1642"/>
                  </a:lnTo>
                  <a:lnTo>
                    <a:pt x="3079" y="1676"/>
                  </a:lnTo>
                  <a:lnTo>
                    <a:pt x="3053" y="1708"/>
                  </a:lnTo>
                  <a:lnTo>
                    <a:pt x="3021" y="1736"/>
                  </a:lnTo>
                  <a:lnTo>
                    <a:pt x="2985" y="1761"/>
                  </a:lnTo>
                  <a:lnTo>
                    <a:pt x="2948" y="1782"/>
                  </a:lnTo>
                  <a:lnTo>
                    <a:pt x="2908" y="1797"/>
                  </a:lnTo>
                  <a:lnTo>
                    <a:pt x="2867" y="1807"/>
                  </a:lnTo>
                  <a:lnTo>
                    <a:pt x="2827" y="1810"/>
                  </a:lnTo>
                  <a:lnTo>
                    <a:pt x="122" y="1810"/>
                  </a:lnTo>
                  <a:lnTo>
                    <a:pt x="93" y="1808"/>
                  </a:lnTo>
                  <a:lnTo>
                    <a:pt x="66" y="1802"/>
                  </a:lnTo>
                  <a:lnTo>
                    <a:pt x="44" y="1791"/>
                  </a:lnTo>
                  <a:lnTo>
                    <a:pt x="26" y="1778"/>
                  </a:lnTo>
                  <a:lnTo>
                    <a:pt x="13" y="1761"/>
                  </a:lnTo>
                  <a:lnTo>
                    <a:pt x="3" y="1741"/>
                  </a:lnTo>
                  <a:lnTo>
                    <a:pt x="0" y="1719"/>
                  </a:lnTo>
                  <a:lnTo>
                    <a:pt x="0" y="1695"/>
                  </a:lnTo>
                  <a:lnTo>
                    <a:pt x="6" y="1670"/>
                  </a:lnTo>
                  <a:lnTo>
                    <a:pt x="17" y="1642"/>
                  </a:lnTo>
                  <a:lnTo>
                    <a:pt x="745" y="169"/>
                  </a:lnTo>
                  <a:lnTo>
                    <a:pt x="765" y="135"/>
                  </a:lnTo>
                  <a:lnTo>
                    <a:pt x="792" y="104"/>
                  </a:lnTo>
                  <a:lnTo>
                    <a:pt x="823" y="75"/>
                  </a:lnTo>
                  <a:lnTo>
                    <a:pt x="858" y="50"/>
                  </a:lnTo>
                  <a:lnTo>
                    <a:pt x="897" y="29"/>
                  </a:lnTo>
                  <a:lnTo>
                    <a:pt x="936" y="13"/>
                  </a:lnTo>
                  <a:lnTo>
                    <a:pt x="976" y="4"/>
                  </a:lnTo>
                  <a:lnTo>
                    <a:pt x="10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8517" y="299430"/>
            <a:ext cx="9940945" cy="7635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СЕТЕВАЯ ПРОГРАММА: ОСОБЕННОСТИ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657350"/>
            <a:ext cx="1009582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 smtClean="0"/>
              <a:t>Пример договора о реализации СДООП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7333" r="13281" b="10667"/>
          <a:stretch>
            <a:fillRect/>
          </a:stretch>
        </p:blipFill>
        <p:spPr bwMode="auto">
          <a:xfrm>
            <a:off x="1390650" y="1633365"/>
            <a:ext cx="8524875" cy="41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Сетевая дополнительная общеобразовательная (общеразвивающая) программа </a:t>
            </a:r>
            <a:br>
              <a:rPr lang="ru-RU" sz="3200" b="1" dirty="0" smtClean="0"/>
            </a:br>
            <a:r>
              <a:rPr lang="ru-RU" sz="3200" b="1" dirty="0" smtClean="0"/>
              <a:t>«Академия искусств»</a:t>
            </a:r>
            <a:endParaRPr lang="ru-RU" sz="3200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1799678" y="2457996"/>
            <a:ext cx="3933827" cy="242778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2374869" y="3786982"/>
            <a:ext cx="260561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Разработана и согласована педагогами  организаций - партнеров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4889709" y="2406440"/>
            <a:ext cx="3933826" cy="2530897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5516456" y="3788149"/>
            <a:ext cx="260561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Учащиеся ДДЮТ и студенты Российского колледжа традиционной культуры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7968281" y="2430498"/>
            <a:ext cx="3918745" cy="246770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8623790" y="3703764"/>
            <a:ext cx="260773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Преимущественно очная с использованием дистанционного обучения и электронных </a:t>
            </a:r>
            <a:endParaRPr lang="en-US" sz="1400" b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образовательных ресурсов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pic>
        <p:nvPicPr>
          <p:cNvPr id="10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010" y="2127241"/>
            <a:ext cx="1477433" cy="1108075"/>
          </a:xfrm>
          <a:prstGeom prst="rect">
            <a:avLst/>
          </a:prstGeom>
          <a:noFill/>
        </p:spPr>
      </p:pic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810" y="2108205"/>
            <a:ext cx="1568449" cy="1174750"/>
          </a:xfrm>
          <a:prstGeom prst="rect">
            <a:avLst/>
          </a:prstGeom>
          <a:noFill/>
        </p:spPr>
      </p:pic>
      <p:pic>
        <p:nvPicPr>
          <p:cNvPr id="12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137" y="2085171"/>
            <a:ext cx="1589616" cy="1192212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39299" y="2599986"/>
            <a:ext cx="1453472" cy="2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Программа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168010" y="2515267"/>
            <a:ext cx="1477433" cy="393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Формы обучения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72438" y="2484300"/>
            <a:ext cx="1467015" cy="393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Адресат программы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751" y="3347245"/>
            <a:ext cx="550333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868" y="3347245"/>
            <a:ext cx="550333" cy="363537"/>
          </a:xfrm>
          <a:prstGeom prst="rect">
            <a:avLst/>
          </a:prstGeom>
          <a:noFill/>
        </p:spPr>
      </p:pic>
      <p:pic>
        <p:nvPicPr>
          <p:cNvPr id="18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31560" y="3308351"/>
            <a:ext cx="550333" cy="363537"/>
          </a:xfrm>
          <a:prstGeom prst="rect">
            <a:avLst/>
          </a:prstGeom>
          <a:noFill/>
        </p:spPr>
      </p:pic>
      <p:pic>
        <p:nvPicPr>
          <p:cNvPr id="19" name="Picture 3" descr="S:\Эмблема.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712244"/>
            <a:ext cx="1824203" cy="14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Сетевая дополнительная общеобразовательная (общеразвивающая) программа </a:t>
            </a:r>
            <a:br>
              <a:rPr lang="ru-RU" sz="3200" b="1" dirty="0" smtClean="0"/>
            </a:br>
            <a:r>
              <a:rPr lang="ru-RU" sz="3200" b="1" dirty="0" smtClean="0"/>
              <a:t>«Калейдоскоп знаний»</a:t>
            </a:r>
            <a:endParaRPr lang="ru-RU" sz="3200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2286976" y="2488526"/>
            <a:ext cx="3790949" cy="250960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2831637" y="3842206"/>
            <a:ext cx="26056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Разработана педагогами  ДДЮТ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5514979" y="2428880"/>
            <a:ext cx="3790943" cy="26289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5999990" y="3710781"/>
            <a:ext cx="2724911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Учащиеся ДДЮТ,  общеобразовательных учреждений и учреждений дошкольного образования Фрунзенского района</a:t>
            </a: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Санкт-Петербурга 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8587321" y="2428878"/>
            <a:ext cx="3790944" cy="26289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9189508" y="3842207"/>
            <a:ext cx="260773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Программа состоит из образовательных модулей разных направленностей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pic>
        <p:nvPicPr>
          <p:cNvPr id="10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2" y="2036635"/>
            <a:ext cx="1477433" cy="1108075"/>
          </a:xfrm>
          <a:prstGeom prst="rect">
            <a:avLst/>
          </a:prstGeom>
          <a:noFill/>
        </p:spPr>
      </p:pic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874" y="2093871"/>
            <a:ext cx="1568449" cy="1174750"/>
          </a:xfrm>
          <a:prstGeom prst="rect">
            <a:avLst/>
          </a:prstGeom>
          <a:noFill/>
        </p:spPr>
      </p:pic>
      <p:pic>
        <p:nvPicPr>
          <p:cNvPr id="12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876" y="2095553"/>
            <a:ext cx="1589616" cy="1192212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15363" y="2559675"/>
            <a:ext cx="1453472" cy="2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Программа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47252" y="2430179"/>
            <a:ext cx="1477433" cy="40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Структура программы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10877" y="2494682"/>
            <a:ext cx="1467015" cy="393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5F5F5F"/>
                </a:solidFill>
              </a:rPr>
              <a:t>Адресат программы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7442" y="3309083"/>
            <a:ext cx="550333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6932" y="3309083"/>
            <a:ext cx="550333" cy="363537"/>
          </a:xfrm>
          <a:prstGeom prst="rect">
            <a:avLst/>
          </a:prstGeom>
          <a:noFill/>
        </p:spPr>
      </p:pic>
      <p:pic>
        <p:nvPicPr>
          <p:cNvPr id="18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0800" y="3268622"/>
            <a:ext cx="550333" cy="363537"/>
          </a:xfrm>
          <a:prstGeom prst="rect">
            <a:avLst/>
          </a:prstGeom>
          <a:noFill/>
        </p:spPr>
      </p:pic>
      <p:pic>
        <p:nvPicPr>
          <p:cNvPr id="19" name="Picture 3" descr="S:\Эмблема.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962275"/>
            <a:ext cx="2210277" cy="16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Арка 9"/>
          <p:cNvSpPr/>
          <p:nvPr/>
        </p:nvSpPr>
        <p:spPr>
          <a:xfrm rot="5400000" flipV="1">
            <a:off x="418696" y="2836497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5400000">
            <a:off x="429419" y="1240856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5400000" flipV="1">
            <a:off x="431371" y="1241219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5400000">
            <a:off x="410284" y="4416309"/>
            <a:ext cx="1824000" cy="1824000"/>
          </a:xfrm>
          <a:prstGeom prst="blockArc">
            <a:avLst>
              <a:gd name="adj1" fmla="val 10844072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5400000">
            <a:off x="431837" y="283641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5400000" flipV="1">
            <a:off x="410284" y="441667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C67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2491885" y="1602418"/>
            <a:ext cx="9460767" cy="10482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latin typeface="+mn-lt"/>
                <a:cs typeface="Arial" charset="0"/>
              </a:rPr>
              <a:t>ПОТРЕБНОСТЬ</a:t>
            </a:r>
            <a:r>
              <a:rPr lang="en-US" altLang="ru-RU" sz="2000" b="0" cap="small" dirty="0" smtClean="0">
                <a:latin typeface="+mn-lt"/>
                <a:cs typeface="Arial" charset="0"/>
              </a:rPr>
              <a:t> (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ВНУТРЕННИЙ ФАКТОР) + НЕОБХОДИМОСТЬ (ВНЕШНИЙ ФАКТОР)</a:t>
            </a:r>
            <a:endParaRPr lang="ru-RU" altLang="ru-RU" sz="2000" b="0" cap="small" dirty="0">
              <a:latin typeface="+mn-lt"/>
              <a:cs typeface="Arial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2491883" y="3758021"/>
            <a:ext cx="9024737" cy="9570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latin typeface="+mn-lt"/>
                <a:cs typeface="Arial" charset="0"/>
              </a:rPr>
              <a:t>АНАЛИЗ ВОЗМОЖНОСТЕЙ РЕАЛИЗАЦИИ СЕТЕВОЙ ОБРАЗОВАТЕЛЬНОЙ ПРОГРАММЫ</a:t>
            </a:r>
            <a:endParaRPr lang="ru-RU" altLang="ru-RU" sz="2400" b="0" cap="small" dirty="0">
              <a:latin typeface="+mn-lt"/>
              <a:cs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2491885" y="5114924"/>
            <a:ext cx="9268745" cy="10840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Aft>
                <a:spcPts val="267"/>
              </a:spcAft>
            </a:pPr>
            <a:r>
              <a:rPr lang="ru-RU" altLang="ru-RU" sz="2000" b="0" cap="small" dirty="0">
                <a:solidFill>
                  <a:prstClr val="black"/>
                </a:solidFill>
                <a:latin typeface="Calibri"/>
                <a:cs typeface="Arial" charset="0"/>
              </a:rPr>
              <a:t>ОЦЕНКА РЕСУРСОВ </a:t>
            </a:r>
            <a:r>
              <a:rPr lang="ru-RU" altLang="ru-RU" sz="2000" b="0" cap="small" dirty="0" smtClean="0">
                <a:solidFill>
                  <a:prstClr val="black"/>
                </a:solidFill>
                <a:latin typeface="Calibri"/>
                <a:cs typeface="Arial" charset="0"/>
              </a:rPr>
              <a:t>СВОЕЙ </a:t>
            </a:r>
            <a:r>
              <a:rPr lang="ru-RU" altLang="ru-RU" sz="2000" b="0" cap="small" dirty="0">
                <a:solidFill>
                  <a:prstClr val="black"/>
                </a:solidFill>
                <a:latin typeface="Calibri"/>
                <a:cs typeface="Arial" charset="0"/>
              </a:rPr>
              <a:t>ОБРАЗОВАТЕЛЬНОЙ ОРГАНИЗАЦИИ И РЕСУРСОВ ПОТЕНЦИАЛЬНЫХ СЕТЕВЫХ ПАРТНЕРОВ</a:t>
            </a:r>
            <a:endParaRPr lang="ru-RU" altLang="ru-RU" sz="2400" b="0" cap="small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spcAft>
                <a:spcPts val="267"/>
              </a:spcAft>
            </a:pPr>
            <a:endParaRPr lang="ru-RU" altLang="ru-RU" sz="2400" b="0" cap="small" dirty="0">
              <a:latin typeface="+mn-lt"/>
              <a:cs typeface="Arial" charset="0"/>
            </a:endParaRPr>
          </a:p>
        </p:txBody>
      </p:sp>
      <p:pic>
        <p:nvPicPr>
          <p:cNvPr id="4098" name="Picture 2" descr="C:\Users\Валерия\Desktop\презеентаци петерсон математика\ик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3" y="3387781"/>
            <a:ext cx="802164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я\Desktop\презеентаци петерсон математика\ик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5" y="5008576"/>
            <a:ext cx="669740" cy="6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ия\Desktop\презеентаци петерсон математика\ик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8" y="1765913"/>
            <a:ext cx="758115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Shape 106"/>
          <p:cNvSpPr txBox="1">
            <a:spLocks/>
          </p:cNvSpPr>
          <p:nvPr/>
        </p:nvSpPr>
        <p:spPr>
          <a:xfrm>
            <a:off x="674914" y="190594"/>
            <a:ext cx="10841708" cy="975900"/>
          </a:xfrm>
          <a:prstGeom prst="rect">
            <a:avLst/>
          </a:prstGeom>
          <a:noFill/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ru-RU" sz="2800" dirty="0" smtClean="0"/>
              <a:t>ПРОЕКТИРОВАНИЕ СЕТЕВОЙ ОБРАЗОВАТЕЛЬНОЙ ПРОГРАММЫ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8233" y="6280418"/>
            <a:ext cx="12200233" cy="65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chemeClr val="bg1"/>
                </a:solidFill>
                <a:cs typeface="Arial" charset="0"/>
              </a:rPr>
              <a:t>НАУЧНЫЙ РУКОВОДИТЕЛЬ – </a:t>
            </a:r>
            <a:r>
              <a:rPr lang="ru-RU" b="1" cap="all" dirty="0">
                <a:solidFill>
                  <a:schemeClr val="bg1"/>
                </a:solidFill>
                <a:cs typeface="Arial" charset="0"/>
              </a:rPr>
              <a:t>л. Г. ПЕТЕРСОН</a:t>
            </a:r>
            <a:r>
              <a:rPr lang="ru-RU" cap="all" dirty="0">
                <a:solidFill>
                  <a:schemeClr val="bg1"/>
                </a:solidFill>
                <a:cs typeface="Arial" charset="0"/>
              </a:rPr>
              <a:t>, ДОКТОР ПЕДАГОГИЧЕСКИХ НАУК, ПРОФЕССОР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5585" y="2864801"/>
            <a:ext cx="9284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67"/>
              </a:spcAft>
            </a:pPr>
            <a:r>
              <a:rPr lang="ru-RU" altLang="ru-RU" sz="2000" cap="small" smtClean="0">
                <a:cs typeface="Arial" charset="0"/>
              </a:rPr>
              <a:t>ИНИЦИАТИВА: УПРАВЛЕНЧЕСКАЯ, ПЕДАГОГИЧЕСКАЯ, СОЦИАЛЬНАЯ, ПАРТНЕРСКАЯ</a:t>
            </a:r>
            <a:r>
              <a:rPr lang="ru-RU" altLang="ru-RU" cap="small" smtClean="0">
                <a:cs typeface="Arial" charset="0"/>
              </a:rPr>
              <a:t> </a:t>
            </a:r>
            <a:endParaRPr lang="ru-RU" altLang="ru-RU" cap="smal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Овал 75"/>
          <p:cNvSpPr/>
          <p:nvPr/>
        </p:nvSpPr>
        <p:spPr>
          <a:xfrm>
            <a:off x="5810251" y="1263651"/>
            <a:ext cx="480483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>
              <a:solidFill>
                <a:schemeClr val="tx1"/>
              </a:solidFill>
              <a:latin typeface="Calibri Light" pitchFamily="34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529185" y="1385455"/>
            <a:ext cx="11395529" cy="4681026"/>
            <a:chOff x="461794" y="2607118"/>
            <a:chExt cx="8294856" cy="3805810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461794" y="6037581"/>
              <a:ext cx="8280989" cy="3753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275360" indent="-2275360" algn="ctr">
                <a:spcAft>
                  <a:spcPts val="1600"/>
                </a:spcAft>
                <a:tabLst>
                  <a:tab pos="213779" algn="l"/>
                  <a:tab pos="2590735" algn="l"/>
                </a:tabLst>
                <a:defRPr/>
              </a:pPr>
              <a:r>
                <a:rPr lang="ru-RU" sz="2400" b="1" cap="small" dirty="0">
                  <a:latin typeface="Calibri Light" pitchFamily="34" charset="0"/>
                  <a:cs typeface="Arial" charset="0"/>
                </a:rPr>
                <a:t>ИНФОРМАЦИОННЫЕ РЕСУРСЫ</a:t>
              </a:r>
            </a:p>
          </p:txBody>
        </p:sp>
        <p:sp>
          <p:nvSpPr>
            <p:cNvPr id="99" name="Rectangle 2"/>
            <p:cNvSpPr>
              <a:spLocks noChangeArrowheads="1"/>
            </p:cNvSpPr>
            <p:nvPr/>
          </p:nvSpPr>
          <p:spPr bwMode="auto">
            <a:xfrm>
              <a:off x="1114425" y="5189191"/>
              <a:ext cx="7642225" cy="3753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275360" indent="-2275360" algn="ctr">
                <a:spcAft>
                  <a:spcPts val="1600"/>
                </a:spcAft>
                <a:tabLst>
                  <a:tab pos="213779" algn="l"/>
                  <a:tab pos="2590735" algn="l"/>
                </a:tabLst>
                <a:defRPr/>
              </a:pPr>
              <a:r>
                <a:rPr lang="ru-RU" sz="2400" b="1" cap="small" dirty="0" smtClean="0">
                  <a:latin typeface="Calibri Light" pitchFamily="34" charset="0"/>
                  <a:cs typeface="Arial" charset="0"/>
                </a:rPr>
                <a:t>МАТЕРИАЛЬНО-ТЕХНИЧЕСКИЕ РЕСУРСЫ</a:t>
              </a:r>
              <a:endParaRPr lang="ru-RU" sz="2400" b="1" cap="small" dirty="0">
                <a:latin typeface="Calibri Light" pitchFamily="34" charset="0"/>
                <a:cs typeface="Arial" charset="0"/>
              </a:endParaRPr>
            </a:p>
          </p:txBody>
        </p:sp>
        <p:sp>
          <p:nvSpPr>
            <p:cNvPr id="100" name="Rectangle 2"/>
            <p:cNvSpPr>
              <a:spLocks noChangeArrowheads="1"/>
            </p:cNvSpPr>
            <p:nvPr/>
          </p:nvSpPr>
          <p:spPr bwMode="auto">
            <a:xfrm>
              <a:off x="1762125" y="4372422"/>
              <a:ext cx="6994525" cy="3753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275360" indent="-2275360" algn="ctr">
                <a:spcAft>
                  <a:spcPts val="1600"/>
                </a:spcAft>
                <a:tabLst>
                  <a:tab pos="213779" algn="l"/>
                  <a:tab pos="2590735" algn="l"/>
                </a:tabLst>
                <a:defRPr/>
              </a:pPr>
              <a:r>
                <a:rPr lang="ru-RU" sz="2400" b="1" cap="small" dirty="0" smtClean="0">
                  <a:latin typeface="Calibri Light" pitchFamily="34" charset="0"/>
                  <a:cs typeface="Arial" charset="0"/>
                </a:rPr>
                <a:t>УЧЕБНО-МЕТОДИЧЕСКИЕ РЕСУРСЫ</a:t>
              </a:r>
              <a:endParaRPr lang="ru-RU" sz="2400" b="1" cap="small" dirty="0">
                <a:latin typeface="Calibri Light" pitchFamily="34" charset="0"/>
                <a:cs typeface="Arial" charset="0"/>
              </a:endParaRPr>
            </a:p>
          </p:txBody>
        </p:sp>
        <p:sp>
          <p:nvSpPr>
            <p:cNvPr id="101" name="Rectangle 2"/>
            <p:cNvSpPr>
              <a:spLocks noChangeArrowheads="1"/>
            </p:cNvSpPr>
            <p:nvPr/>
          </p:nvSpPr>
          <p:spPr bwMode="auto">
            <a:xfrm>
              <a:off x="2460625" y="3537718"/>
              <a:ext cx="6296025" cy="3753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67D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275360" indent="-2275360" algn="ctr">
                <a:spcAft>
                  <a:spcPts val="1600"/>
                </a:spcAft>
                <a:tabLst>
                  <a:tab pos="213779" algn="l"/>
                  <a:tab pos="2590735" algn="l"/>
                </a:tabLst>
                <a:defRPr/>
              </a:pPr>
              <a:r>
                <a:rPr lang="ru-RU" sz="2400" b="1" cap="small" dirty="0" smtClean="0">
                  <a:latin typeface="Calibri Light" pitchFamily="34" charset="0"/>
                  <a:cs typeface="Arial" charset="0"/>
                </a:rPr>
                <a:t>КАДРОВЫЕ РЕСУРСЫ</a:t>
              </a:r>
              <a:endParaRPr lang="ru-RU" sz="2400" b="1" cap="small" dirty="0">
                <a:latin typeface="Calibri Light" pitchFamily="34" charset="0"/>
                <a:cs typeface="Arial" charset="0"/>
              </a:endParaRPr>
            </a:p>
          </p:txBody>
        </p:sp>
        <p:sp>
          <p:nvSpPr>
            <p:cNvPr id="102" name="Rectangle 2"/>
            <p:cNvSpPr>
              <a:spLocks noChangeArrowheads="1"/>
            </p:cNvSpPr>
            <p:nvPr/>
          </p:nvSpPr>
          <p:spPr bwMode="auto">
            <a:xfrm>
              <a:off x="3092678" y="2607118"/>
              <a:ext cx="5650105" cy="3753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2CAE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-2275360" algn="ctr">
                <a:spcAft>
                  <a:spcPts val="1600"/>
                </a:spcAft>
                <a:tabLst>
                  <a:tab pos="213779" algn="l"/>
                  <a:tab pos="2590735" algn="l"/>
                </a:tabLst>
                <a:defRPr/>
              </a:pPr>
              <a:r>
                <a:rPr lang="ru-RU" sz="2400" b="1" cap="small" dirty="0" smtClean="0">
                  <a:latin typeface="Calibri Light" pitchFamily="34" charset="0"/>
                  <a:cs typeface="Arial" charset="0"/>
                </a:rPr>
                <a:t>АДМИНИСТРАТИВНЫЕ РЕСУРСЫ</a:t>
              </a:r>
              <a:endParaRPr lang="ru-RU" sz="2400" b="1" cap="small" dirty="0">
                <a:latin typeface="Calibri Light" pitchFamily="34" charset="0"/>
                <a:cs typeface="Arial" charset="0"/>
              </a:endParaRPr>
            </a:p>
          </p:txBody>
        </p:sp>
        <p:sp>
          <p:nvSpPr>
            <p:cNvPr id="103" name="Прямоугольный треугольник 102"/>
            <p:cNvSpPr/>
            <p:nvPr/>
          </p:nvSpPr>
          <p:spPr>
            <a:xfrm rot="16200000">
              <a:off x="519110" y="5522111"/>
              <a:ext cx="429377" cy="460506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77800" dist="139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  <p:sp>
          <p:nvSpPr>
            <p:cNvPr id="104" name="Прямоугольный треугольник 103"/>
            <p:cNvSpPr/>
            <p:nvPr/>
          </p:nvSpPr>
          <p:spPr>
            <a:xfrm rot="16200000">
              <a:off x="1149768" y="4623546"/>
              <a:ext cx="429377" cy="460506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177800" dist="139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  <p:sp>
          <p:nvSpPr>
            <p:cNvPr id="105" name="Прямоугольный треугольник 104"/>
            <p:cNvSpPr/>
            <p:nvPr/>
          </p:nvSpPr>
          <p:spPr>
            <a:xfrm rot="16200000">
              <a:off x="1826043" y="3824261"/>
              <a:ext cx="429377" cy="460506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139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  <p:sp>
          <p:nvSpPr>
            <p:cNvPr id="106" name="Прямоугольный треугольник 105"/>
            <p:cNvSpPr/>
            <p:nvPr/>
          </p:nvSpPr>
          <p:spPr>
            <a:xfrm rot="16200000">
              <a:off x="2533972" y="2912183"/>
              <a:ext cx="429377" cy="460506"/>
            </a:xfrm>
            <a:prstGeom prst="rtTriangle">
              <a:avLst/>
            </a:prstGeom>
            <a:solidFill>
              <a:srgbClr val="C67DDD"/>
            </a:solidFill>
            <a:ln>
              <a:noFill/>
            </a:ln>
            <a:effectLst>
              <a:outerShdw blurRad="177800" dist="139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</p:grpSp>
      <p:sp>
        <p:nvSpPr>
          <p:cNvPr id="37" name="Стрелка вверх 36"/>
          <p:cNvSpPr/>
          <p:nvPr/>
        </p:nvSpPr>
        <p:spPr>
          <a:xfrm rot="11127424">
            <a:off x="7005057" y="1956188"/>
            <a:ext cx="515788" cy="46840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Shape 106"/>
          <p:cNvSpPr txBox="1">
            <a:spLocks/>
          </p:cNvSpPr>
          <p:nvPr/>
        </p:nvSpPr>
        <p:spPr>
          <a:xfrm>
            <a:off x="674914" y="190594"/>
            <a:ext cx="10841708" cy="975900"/>
          </a:xfrm>
          <a:prstGeom prst="rect">
            <a:avLst/>
          </a:prstGeom>
          <a:noFill/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ru-RU" sz="2800" dirty="0" smtClean="0"/>
              <a:t>ВНУТРЕННИЕ И ВНЕШНИЕ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" y="6354354"/>
            <a:ext cx="12192000" cy="503646"/>
          </a:xfrm>
          <a:prstGeom prst="rect">
            <a:avLst/>
          </a:prstGeom>
          <a:pattFill prst="ltDnDiag">
            <a:fgClr>
              <a:srgbClr val="C67DDD"/>
            </a:fgClr>
            <a:bgClr>
              <a:srgbClr val="8F2CA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-8233" y="6280418"/>
            <a:ext cx="12200233" cy="65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Стрелка вверх 24"/>
          <p:cNvSpPr/>
          <p:nvPr/>
        </p:nvSpPr>
        <p:spPr>
          <a:xfrm rot="11127424">
            <a:off x="6682332" y="3041762"/>
            <a:ext cx="515788" cy="46840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11127424">
            <a:off x="6544771" y="4117853"/>
            <a:ext cx="515788" cy="46840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1127424">
            <a:off x="6327626" y="5089857"/>
            <a:ext cx="515788" cy="46840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Работа_ИТ2.0\Изображения\analytics-chart-data-884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08" r="15326" b="1254"/>
          <a:stretch/>
        </p:blipFill>
        <p:spPr bwMode="auto">
          <a:xfrm>
            <a:off x="1" y="-7937"/>
            <a:ext cx="4260519" cy="65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Shape 106"/>
          <p:cNvSpPr txBox="1">
            <a:spLocks/>
          </p:cNvSpPr>
          <p:nvPr/>
        </p:nvSpPr>
        <p:spPr>
          <a:xfrm>
            <a:off x="674914" y="190594"/>
            <a:ext cx="10841708" cy="975900"/>
          </a:xfrm>
          <a:prstGeom prst="rect">
            <a:avLst/>
          </a:prstGeom>
          <a:noFill/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ru-RU" sz="2800" dirty="0" smtClean="0"/>
              <a:t>ДИАГНОСТИКА ВНУТРЕННИХ РЕСУРСОВ И ПОТРЕБНОСТЕЙ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8233" y="6280418"/>
            <a:ext cx="12200233" cy="65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chemeClr val="bg1"/>
                </a:solidFill>
                <a:cs typeface="Arial" charset="0"/>
              </a:rPr>
              <a:t>НАУЧНЫЙ РУКОВОДИТЕЛЬ – </a:t>
            </a:r>
            <a:r>
              <a:rPr lang="ru-RU" b="1" cap="all" dirty="0">
                <a:solidFill>
                  <a:schemeClr val="bg1"/>
                </a:solidFill>
                <a:cs typeface="Arial" charset="0"/>
              </a:rPr>
              <a:t>л. Г. ПЕТЕРСОН</a:t>
            </a:r>
            <a:r>
              <a:rPr lang="ru-RU" cap="all" dirty="0">
                <a:solidFill>
                  <a:schemeClr val="bg1"/>
                </a:solidFill>
                <a:cs typeface="Arial" charset="0"/>
              </a:rPr>
              <a:t>, ДОКТОР ПЕДАГОГИЧЕСКИХ НАУК, ПРОФЕССОР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7598989">
            <a:off x="10356979" y="264114"/>
            <a:ext cx="2062583" cy="1804760"/>
          </a:xfrm>
          <a:prstGeom prst="triangle">
            <a:avLst>
              <a:gd name="adj" fmla="val 70094"/>
            </a:avLst>
          </a:prstGeom>
          <a:noFill/>
          <a:ln>
            <a:solidFill>
              <a:srgbClr val="0070C0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4001011" flipH="1">
            <a:off x="3505000" y="5011287"/>
            <a:ext cx="1031292" cy="902380"/>
          </a:xfrm>
          <a:prstGeom prst="triangle">
            <a:avLst>
              <a:gd name="adj" fmla="val 70094"/>
            </a:avLst>
          </a:prstGeom>
          <a:noFill/>
          <a:ln>
            <a:solidFill>
              <a:schemeClr val="accent5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42041"/>
              </p:ext>
            </p:extLst>
          </p:nvPr>
        </p:nvGraphicFramePr>
        <p:xfrm>
          <a:off x="4690436" y="1494885"/>
          <a:ext cx="7022140" cy="50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070"/>
                <a:gridCol w="3511070"/>
              </a:tblGrid>
              <a:tr h="1109066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r>
                        <a:rPr lang="ru-RU" baseline="0" dirty="0" smtClean="0"/>
                        <a:t> ПОТЕНЦИАЛ</a:t>
                      </a:r>
                    </a:p>
                    <a:p>
                      <a:pPr algn="ctr"/>
                      <a:r>
                        <a:rPr lang="ru-RU" baseline="0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</a:t>
                      </a:r>
                      <a:r>
                        <a:rPr lang="ru-RU" baseline="0" dirty="0" smtClean="0"/>
                        <a:t> УСИЛЕНИЯ</a:t>
                      </a:r>
                    </a:p>
                    <a:p>
                      <a:pPr algn="ctr"/>
                      <a:r>
                        <a:rPr lang="ru-RU" baseline="0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682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72051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ПЕРСПЕКТИВЫ</a:t>
                      </a:r>
                      <a:r>
                        <a:rPr lang="ru-RU" baseline="0" dirty="0" smtClean="0"/>
                        <a:t> ДЛЯ РАЗВИТИЯ И </a:t>
                      </a:r>
                      <a:r>
                        <a:rPr lang="ru-RU" dirty="0" smtClean="0"/>
                        <a:t>ВОЗМОЖНОСТИ ЭФФЕКТИВНОГО</a:t>
                      </a:r>
                      <a:r>
                        <a:rPr lang="ru-RU" baseline="0" dirty="0" smtClean="0"/>
                        <a:t> ИСПОЛЬЗОВАНИЯ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r>
                        <a:rPr lang="ru-RU" baseline="0" dirty="0" smtClean="0"/>
                        <a:t> ПОТЕНЦИАЛЬНЫХ ПАРТНЕРОВ ДЛЯ УСТРАНЕНИЯ ДЕФИЦИТА РЕСУРСОВ</a:t>
                      </a:r>
                      <a:endParaRPr lang="ru-RU" dirty="0"/>
                    </a:p>
                  </a:txBody>
                  <a:tcPr/>
                </a:tc>
              </a:tr>
              <a:tr h="1109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Арка 9"/>
          <p:cNvSpPr/>
          <p:nvPr/>
        </p:nvSpPr>
        <p:spPr>
          <a:xfrm rot="5400000" flipV="1">
            <a:off x="418696" y="2836497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5400000">
            <a:off x="429419" y="1240856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5400000" flipV="1">
            <a:off x="431371" y="1241219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5400000">
            <a:off x="410284" y="4416309"/>
            <a:ext cx="1824000" cy="1824000"/>
          </a:xfrm>
          <a:prstGeom prst="blockArc">
            <a:avLst>
              <a:gd name="adj1" fmla="val 10844072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5400000">
            <a:off x="431837" y="283641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5400000" flipV="1">
            <a:off x="410284" y="441667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C67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2491885" y="1602418"/>
            <a:ext cx="9460767" cy="10482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latin typeface="+mn-lt"/>
                <a:cs typeface="Arial" charset="0"/>
              </a:rPr>
              <a:t>ФОРМИРОВАНИЕ НОРМАТИВНО-ПРАВОВОЙ ОСНОВЫ РЕАЛИЗАЦИИ СЕТЕВОЙ ПРОГРАММЫ, ПРОЕКТЫ ЛОКАЛЬНЫХ ДОКУМЕНТОВ</a:t>
            </a:r>
            <a:endParaRPr lang="ru-RU" altLang="ru-RU" sz="2000" b="0" cap="small" dirty="0">
              <a:latin typeface="+mn-lt"/>
              <a:cs typeface="Arial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2491884" y="2958591"/>
            <a:ext cx="9024737" cy="1579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latin typeface="+mn-lt"/>
                <a:cs typeface="Arial" charset="0"/>
              </a:rPr>
              <a:t>ПРЕДВАРИТЕЛЬНОЕ ВНУТРЕННЕЕ </a:t>
            </a:r>
            <a:r>
              <a:rPr lang="ru-RU" altLang="ru-RU" sz="2000" b="0" cap="small" dirty="0">
                <a:latin typeface="+mn-lt"/>
                <a:cs typeface="Arial" charset="0"/>
              </a:rPr>
              <a:t>И ВНЕШНЕЕ СОГЛАСОВАНИЕ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ЦЕЛЕЙ, СОДЕРЖАНИЯ, УСЛОВИЙ И РЕЗУЛЬТАТОВ </a:t>
            </a:r>
            <a:r>
              <a:rPr lang="ru-RU" altLang="ru-RU" sz="2000" b="0" cap="small" dirty="0">
                <a:latin typeface="+mn-lt"/>
                <a:cs typeface="Arial" charset="0"/>
              </a:rPr>
              <a:t>РЕАЛИЗАЦИИ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ПРОГРАММЫ</a:t>
            </a:r>
            <a:r>
              <a:rPr lang="ru-RU" altLang="ru-RU" sz="2000" b="0" cap="small" dirty="0">
                <a:latin typeface="+mn-lt"/>
                <a:cs typeface="Arial" charset="0"/>
              </a:rPr>
              <a:t>,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СОВМЕСТНЫЙ ВЫБОР ОРГАНИЗАЦИОННЫХ ФОРМ И МОДЕЛЕЙ РЕАЛИЗАЦИИ, ПРОВЕДЕНИЕ </a:t>
            </a:r>
            <a:r>
              <a:rPr lang="ru-RU" altLang="ru-RU" sz="2000" b="0" cap="small" dirty="0">
                <a:latin typeface="+mn-lt"/>
                <a:cs typeface="Arial" charset="0"/>
              </a:rPr>
              <a:t>ДОГОВОРНЫХ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ПРОЦЕДУР, РАСПРЕДЕЛЕНИЕ ФУНКЦИЙ</a:t>
            </a:r>
            <a:endParaRPr lang="ru-RU" altLang="ru-RU" sz="2000" b="0" cap="small" dirty="0">
              <a:latin typeface="+mn-lt"/>
              <a:cs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2491885" y="4660412"/>
            <a:ext cx="9268745" cy="15385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>
                <a:latin typeface="+mn-lt"/>
                <a:cs typeface="Arial" charset="0"/>
              </a:rPr>
              <a:t>КООРДИНАЦИЯ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ПРОЕКТИРОВАНИЯ И РАЗРАБОТКИ </a:t>
            </a:r>
            <a:r>
              <a:rPr lang="ru-RU" altLang="ru-RU" sz="2000" b="0" cap="small" dirty="0">
                <a:latin typeface="+mn-lt"/>
                <a:cs typeface="Arial" charset="0"/>
              </a:rPr>
              <a:t>СЕТЕВОЙ ПРОГРАММЫ СОГЛАСНО УСТАНОВЛЕННЫМ ВРЕМЕННЫМ </a:t>
            </a:r>
            <a:r>
              <a:rPr lang="ru-RU" altLang="ru-RU" sz="2000" b="0" cap="small" dirty="0" smtClean="0">
                <a:latin typeface="+mn-lt"/>
                <a:cs typeface="Arial" charset="0"/>
              </a:rPr>
              <a:t>СРОКАМ, ОБЕСПЕЧЕНИЕ НАУЧНОЙ И МЕТОДИЧЕСКОЙ ПОДДЕРЖКИ</a:t>
            </a:r>
            <a:endParaRPr lang="ru-RU" altLang="ru-RU" sz="2000" b="0" cap="small" dirty="0">
              <a:latin typeface="+mn-lt"/>
              <a:cs typeface="Arial" charset="0"/>
            </a:endParaRPr>
          </a:p>
        </p:txBody>
      </p:sp>
      <p:pic>
        <p:nvPicPr>
          <p:cNvPr id="4098" name="Picture 2" descr="C:\Users\Валерия\Desktop\презеентаци петерсон математика\ик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3" y="3387781"/>
            <a:ext cx="802164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я\Desktop\презеентаци петерсон математика\ик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5" y="5008576"/>
            <a:ext cx="669740" cy="6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ия\Desktop\презеентаци петерсон математика\ик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8" y="1765913"/>
            <a:ext cx="758115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Shape 106"/>
          <p:cNvSpPr txBox="1">
            <a:spLocks/>
          </p:cNvSpPr>
          <p:nvPr/>
        </p:nvSpPr>
        <p:spPr>
          <a:xfrm>
            <a:off x="674914" y="190594"/>
            <a:ext cx="10841708" cy="975900"/>
          </a:xfrm>
          <a:prstGeom prst="rect">
            <a:avLst/>
          </a:prstGeom>
          <a:noFill/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ru-RU" sz="2800" dirty="0" smtClean="0"/>
              <a:t>ПРОЕКТИРОВАНИЕ СЕТЕВОЙ ОБРАЗОВАТЕЛЬНОЙ ПРОГРАММЫ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8233" y="6280418"/>
            <a:ext cx="12200233" cy="65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chemeClr val="bg1"/>
                </a:solidFill>
                <a:cs typeface="Arial" charset="0"/>
              </a:rPr>
              <a:t>НАУЧНЫЙ РУКОВОДИТЕЛЬ – </a:t>
            </a:r>
            <a:r>
              <a:rPr lang="ru-RU" b="1" cap="all" dirty="0">
                <a:solidFill>
                  <a:schemeClr val="bg1"/>
                </a:solidFill>
                <a:cs typeface="Arial" charset="0"/>
              </a:rPr>
              <a:t>л. Г. ПЕТЕРСОН</a:t>
            </a:r>
            <a:r>
              <a:rPr lang="ru-RU" cap="all" dirty="0">
                <a:solidFill>
                  <a:schemeClr val="bg1"/>
                </a:solidFill>
                <a:cs typeface="Arial" charset="0"/>
              </a:rPr>
              <a:t>, ДОКТОР ПЕДАГОГИЧЕСКИХ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9509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Арка 9"/>
          <p:cNvSpPr/>
          <p:nvPr/>
        </p:nvSpPr>
        <p:spPr>
          <a:xfrm rot="5400000" flipV="1">
            <a:off x="418696" y="2836497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5400000">
            <a:off x="429419" y="1240856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5400000" flipV="1">
            <a:off x="431371" y="1241219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5400000">
            <a:off x="410284" y="4416309"/>
            <a:ext cx="1824000" cy="1824000"/>
          </a:xfrm>
          <a:prstGeom prst="blockArc">
            <a:avLst>
              <a:gd name="adj1" fmla="val 10844072"/>
              <a:gd name="adj2" fmla="val 0"/>
              <a:gd name="adj3" fmla="val 1301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5400000">
            <a:off x="431837" y="283641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5400000" flipV="1">
            <a:off x="410284" y="4416672"/>
            <a:ext cx="1824000" cy="1824000"/>
          </a:xfrm>
          <a:prstGeom prst="blockArc">
            <a:avLst>
              <a:gd name="adj1" fmla="val 10800000"/>
              <a:gd name="adj2" fmla="val 0"/>
              <a:gd name="adj3" fmla="val 13016"/>
            </a:avLst>
          </a:prstGeom>
          <a:solidFill>
            <a:srgbClr val="C67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2491885" y="1602418"/>
            <a:ext cx="9460767" cy="10482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solidFill>
                  <a:prstClr val="black"/>
                </a:solidFill>
                <a:latin typeface="Calibri"/>
                <a:cs typeface="Arial" charset="0"/>
              </a:rPr>
              <a:t>КООРДИНАЦИЯ РЕАЛИЗАЦИИ МОДУЛЕЙ ПРОГРАММЫ, ОБЕСПЕЧЕНИЕ ОРГАНИЗАЦИОННОЙ ПОДДЕРЖКИ </a:t>
            </a:r>
            <a:endParaRPr lang="ru-RU" altLang="ru-RU" sz="2000" b="0" cap="small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2491884" y="2958591"/>
            <a:ext cx="9024737" cy="145771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endParaRPr lang="ru-RU" altLang="ru-RU" sz="2000" b="0" cap="small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2491885" y="4660412"/>
            <a:ext cx="9268745" cy="15385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67"/>
              </a:spcAft>
            </a:pPr>
            <a:r>
              <a:rPr lang="ru-RU" altLang="ru-RU" sz="2000" b="0" cap="small" dirty="0" smtClean="0">
                <a:solidFill>
                  <a:prstClr val="black"/>
                </a:solidFill>
                <a:latin typeface="Calibri"/>
                <a:cs typeface="Arial" charset="0"/>
              </a:rPr>
              <a:t>СОЗДАНИЕ УСЛОВИЙ ДЛЯ ПРЕДСТАВЛЕНИЯ РЕЗУЛЬТАТОВ ОСВОЕНИЯ СЕТЕВОЙ ПРОГРАММЫ</a:t>
            </a:r>
            <a:endParaRPr lang="ru-RU" altLang="ru-RU" sz="2000" b="0" cap="small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098" name="Picture 2" descr="C:\Users\Валерия\Desktop\презеентаци петерсон математика\ик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3" y="3387781"/>
            <a:ext cx="802164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я\Desktop\презеентаци петерсон математика\ик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5" y="5008576"/>
            <a:ext cx="669740" cy="6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ия\Desktop\презеентаци петерсон математика\ик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8" y="1765913"/>
            <a:ext cx="758115" cy="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9" name="Shape 106"/>
          <p:cNvSpPr txBox="1">
            <a:spLocks/>
          </p:cNvSpPr>
          <p:nvPr/>
        </p:nvSpPr>
        <p:spPr>
          <a:xfrm>
            <a:off x="674914" y="190594"/>
            <a:ext cx="10841708" cy="975900"/>
          </a:xfrm>
          <a:prstGeom prst="rect">
            <a:avLst/>
          </a:prstGeom>
          <a:noFill/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0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ПРОЕКТИРОВАНИЕ СЕТЕВОЙ ОБРАЗОВАТЕЛЬНОЙ ПРОГРАММЫ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8233" y="6280418"/>
            <a:ext cx="12200233" cy="65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prstClr val="white"/>
                </a:solidFill>
                <a:cs typeface="Arial" charset="0"/>
              </a:rPr>
              <a:t>НАУЧНЫЙ РУКОВОДИТЕЛЬ – </a:t>
            </a:r>
            <a:r>
              <a:rPr lang="ru-RU" b="1" cap="all" dirty="0">
                <a:solidFill>
                  <a:prstClr val="white"/>
                </a:solidFill>
                <a:cs typeface="Arial" charset="0"/>
              </a:rPr>
              <a:t>л. Г. ПЕТЕРСОН</a:t>
            </a:r>
            <a:r>
              <a:rPr lang="ru-RU" cap="all" dirty="0">
                <a:solidFill>
                  <a:prstClr val="white"/>
                </a:solidFill>
                <a:cs typeface="Arial" charset="0"/>
              </a:rPr>
              <a:t>, ДОКТОР ПЕДАГОГИЧЕСКИХ НАУК, ПРОФЕССОР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4652" y="3236255"/>
            <a:ext cx="859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67"/>
              </a:spcAft>
            </a:pPr>
            <a:r>
              <a:rPr lang="ru-RU" altLang="ru-RU" sz="2000" cap="small" dirty="0">
                <a:solidFill>
                  <a:prstClr val="black"/>
                </a:solidFill>
                <a:cs typeface="Arial" charset="0"/>
              </a:rPr>
              <a:t>МОНИТОРИНГ КАЧЕСТВА РЕАЛИЗАЦИИ, СОГЛАСОВАНИЕ, АНАЛИЗ ВНУТРЕННЕЙ И ВНЕШНЕЙ ОЦЕНКИ КАЧЕСТВА ОБРАЗОВАТЕЛЬНОГО </a:t>
            </a:r>
            <a:r>
              <a:rPr lang="ru-RU" altLang="ru-RU" sz="2000" cap="small" dirty="0" smtClean="0">
                <a:solidFill>
                  <a:prstClr val="black"/>
                </a:solidFill>
                <a:cs typeface="Arial" charset="0"/>
              </a:rPr>
              <a:t>ПРОЦЕССА И РЕЗУЛЬТАТОВ ОСВОЕНИЯ ПРОГРАММЫ ОБУЧАЮЩИМИСЯ</a:t>
            </a:r>
            <a:endParaRPr lang="ru-RU" altLang="ru-RU" sz="2000" cap="small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075"/>
            <a:ext cx="10029826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5887" y="1207419"/>
            <a:ext cx="9620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Цель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программы -</a:t>
            </a:r>
            <a:endParaRPr lang="ru-RU" sz="2400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способствовать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самореализации, социализации и раскрытию творческого потенциала детей посредством и на основе общения с животными для расширения и систематизации знаний об их биологии и взаимосвязях в природе.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356992"/>
            <a:ext cx="4191000" cy="27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17032"/>
            <a:ext cx="4295776" cy="27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09142" y="921296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Национальный проект «Образование»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3" y="2750973"/>
            <a:ext cx="8368060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</a:rPr>
              <a:t>Обновление содержания образования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err="1">
                <a:latin typeface="+mn-lt"/>
              </a:rPr>
              <a:t>Компетентностное</a:t>
            </a:r>
            <a:r>
              <a:rPr lang="ru-RU" sz="3600" dirty="0">
                <a:latin typeface="+mn-lt"/>
              </a:rPr>
              <a:t> поле педагога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</a:rPr>
              <a:t>Инфраструктура образования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</a:rPr>
              <a:t>Механизмы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336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Будущее создаем вместе\Академия цифровых технологий Реализация сетевой ДОО программы\IMG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26" y="1661472"/>
            <a:ext cx="4314064" cy="23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Будущее создаем вместе\Академия цифровых технологий Реализация сетевой ДОО программы\IMG_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75748"/>
            <a:ext cx="4050489" cy="23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Будущее создаем вместе\Академия цифровых технологий Реализация сетевой ДОО программы\IMG_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2" y="4149080"/>
            <a:ext cx="4036748" cy="23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Будущее создаем вместе\Академия цифровых технологий Реализация сетевой ДОО программы\XREwC8-lMX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26" y="4185046"/>
            <a:ext cx="4314065" cy="23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91" y="116633"/>
            <a:ext cx="1139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Реализация сетевой дополнительной общеобразовательной (общеразвивающей) программы по издательской деятельности совместно с Академией цифровых технологий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0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775" y="777280"/>
            <a:ext cx="94011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Прогнозируемые положительные изменения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 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2000" dirty="0" smtClean="0">
                <a:latin typeface="+mn-lt"/>
              </a:rPr>
              <a:t>Расширение </a:t>
            </a:r>
            <a:r>
              <a:rPr lang="ru-RU" sz="2000" dirty="0">
                <a:latin typeface="+mn-lt"/>
              </a:rPr>
              <a:t>образовательного пространства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Более эффективное использование ресурсов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Повышение качества образования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Вовлеченность детей в дополнительное образование, повышения мотивации к обучению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Выявление и поддержка одаренных детей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Профессиональный рост педагогов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Повышение имиджа учреждения</a:t>
            </a:r>
          </a:p>
          <a:p>
            <a:pPr>
              <a:defRPr/>
            </a:pPr>
            <a:r>
              <a:rPr lang="ru-RU" sz="2000" dirty="0" smtClean="0">
                <a:latin typeface="+mn-lt"/>
              </a:rPr>
              <a:t>Расширение </a:t>
            </a:r>
            <a:r>
              <a:rPr lang="ru-RU" sz="2000" dirty="0">
                <a:latin typeface="+mn-lt"/>
              </a:rPr>
              <a:t>спектра образовательных услуг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Сохранность контингента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Вовлечение родителей как социальных партнеров</a:t>
            </a:r>
          </a:p>
          <a:p>
            <a:pPr>
              <a:defRPr/>
            </a:pPr>
            <a:r>
              <a:rPr lang="ru-RU" sz="2000" i="1" dirty="0">
                <a:latin typeface="+mn-lt"/>
              </a:rPr>
              <a:t>Развитие механизмов социального партнерства</a:t>
            </a:r>
          </a:p>
          <a:p>
            <a:pPr>
              <a:defRPr/>
            </a:pPr>
            <a:r>
              <a:rPr lang="ru-RU" sz="2000" i="1" dirty="0" smtClean="0">
                <a:latin typeface="+mn-lt"/>
              </a:rPr>
              <a:t>Возможность </a:t>
            </a:r>
            <a:r>
              <a:rPr lang="ru-RU" sz="2000" i="1" dirty="0">
                <a:latin typeface="+mn-lt"/>
              </a:rPr>
              <a:t>построения индивидуального образовательного маршрута</a:t>
            </a:r>
            <a:endParaRPr lang="ru-RU" sz="2000" dirty="0">
              <a:latin typeface="+mn-lt"/>
            </a:endParaRPr>
          </a:p>
          <a:p>
            <a:pPr>
              <a:defRPr/>
            </a:pPr>
            <a:r>
              <a:rPr lang="ru-RU" sz="2000" i="1" dirty="0">
                <a:latin typeface="+mn-lt"/>
              </a:rPr>
              <a:t>Возможность реализации системы наставничества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5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691" y="1195239"/>
            <a:ext cx="9122833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</a:rPr>
              <a:t>Прогнозируемые отрицательные изменения</a:t>
            </a:r>
          </a:p>
          <a:p>
            <a:pPr>
              <a:defRPr/>
            </a:pPr>
            <a:r>
              <a:rPr lang="ru-RU" dirty="0">
                <a:latin typeface="+mn-lt"/>
              </a:rPr>
              <a:t> </a:t>
            </a:r>
          </a:p>
          <a:p>
            <a:pPr>
              <a:spcAft>
                <a:spcPts val="1200"/>
              </a:spcAft>
              <a:defRPr/>
            </a:pPr>
            <a:endParaRPr lang="en-US" dirty="0">
              <a:latin typeface="+mn-lt"/>
            </a:endParaRP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+mn-lt"/>
              </a:rPr>
              <a:t>Увеличение отчетности, планов, «</a:t>
            </a:r>
            <a:r>
              <a:rPr lang="ru-RU" sz="2400" u="sng" dirty="0">
                <a:latin typeface="+mn-lt"/>
              </a:rPr>
              <a:t>формализм</a:t>
            </a:r>
            <a:r>
              <a:rPr lang="ru-RU" sz="2400" dirty="0">
                <a:latin typeface="+mn-lt"/>
              </a:rPr>
              <a:t>»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+mn-lt"/>
              </a:rPr>
              <a:t>Увеличение нагрузки на педагогов, методистов, руководителей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+mn-lt"/>
              </a:rPr>
              <a:t>Увеличение нагрузки </a:t>
            </a:r>
            <a:r>
              <a:rPr lang="ru-RU" sz="2400" dirty="0" smtClean="0">
                <a:latin typeface="+mn-lt"/>
              </a:rPr>
              <a:t>на детей</a:t>
            </a:r>
            <a:endParaRPr lang="ru-RU" sz="2400" dirty="0">
              <a:latin typeface="+mn-lt"/>
            </a:endParaRPr>
          </a:p>
          <a:p>
            <a:pPr>
              <a:spcAft>
                <a:spcPts val="1200"/>
              </a:spcAft>
              <a:defRPr/>
            </a:pPr>
            <a:r>
              <a:rPr lang="ru-RU" sz="2400" i="1" dirty="0">
                <a:latin typeface="+mn-lt"/>
              </a:rPr>
              <a:t>Снижение качества образования (ненадежный партнер, нарушение обязательств, низкий уровень ресурсов партнера)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1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445" y="521246"/>
            <a:ext cx="1008112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600" b="1" dirty="0">
                <a:latin typeface="+mn-lt"/>
              </a:rPr>
              <a:t>Барьеры</a:t>
            </a:r>
          </a:p>
          <a:p>
            <a:pPr>
              <a:spcAft>
                <a:spcPts val="60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 smtClean="0">
                <a:latin typeface="+mn-lt"/>
              </a:rPr>
              <a:t>Двойное </a:t>
            </a:r>
            <a:r>
              <a:rPr lang="ru-RU" sz="2400" dirty="0">
                <a:latin typeface="+mn-lt"/>
              </a:rPr>
              <a:t>финансирование работы педагогов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Распределение ответственности за детей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Увеличение базы локальных документов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Отчетность по данным обучающимся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Непонимание механизмов реализации СДООП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Неготовность кадровых ресурсов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Оценка результатов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Поиск партнеров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Вопросы согласования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Отсутствие четких методических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30076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5850709"/>
            <a:ext cx="12192000" cy="1007291"/>
          </a:xfrm>
          <a:prstGeom prst="rect">
            <a:avLst/>
          </a:prstGeom>
          <a:pattFill prst="ltDnDiag">
            <a:fgClr>
              <a:srgbClr val="C67DDD"/>
            </a:fgClr>
            <a:bgClr>
              <a:srgbClr val="8F2CA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7598989">
            <a:off x="588184" y="1655203"/>
            <a:ext cx="1240666" cy="1085583"/>
          </a:xfrm>
          <a:prstGeom prst="triangle">
            <a:avLst>
              <a:gd name="adj" fmla="val 70094"/>
            </a:avLst>
          </a:prstGeom>
          <a:noFill/>
          <a:ln w="28575">
            <a:solidFill>
              <a:srgbClr val="00B0F0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73229" y="1858674"/>
            <a:ext cx="677615" cy="469332"/>
            <a:chOff x="2283" y="2362"/>
            <a:chExt cx="976" cy="676"/>
          </a:xfrm>
          <a:solidFill>
            <a:srgbClr val="0070C0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83" y="2362"/>
              <a:ext cx="771" cy="565"/>
            </a:xfrm>
            <a:custGeom>
              <a:avLst/>
              <a:gdLst>
                <a:gd name="T0" fmla="*/ 1282 w 3083"/>
                <a:gd name="T1" fmla="*/ 190 h 2262"/>
                <a:gd name="T2" fmla="*/ 1249 w 3083"/>
                <a:gd name="T3" fmla="*/ 204 h 2262"/>
                <a:gd name="T4" fmla="*/ 1218 w 3083"/>
                <a:gd name="T5" fmla="*/ 235 h 2262"/>
                <a:gd name="T6" fmla="*/ 1206 w 3083"/>
                <a:gd name="T7" fmla="*/ 282 h 2262"/>
                <a:gd name="T8" fmla="*/ 1877 w 3083"/>
                <a:gd name="T9" fmla="*/ 393 h 2262"/>
                <a:gd name="T10" fmla="*/ 1873 w 3083"/>
                <a:gd name="T11" fmla="*/ 257 h 2262"/>
                <a:gd name="T12" fmla="*/ 1849 w 3083"/>
                <a:gd name="T13" fmla="*/ 216 h 2262"/>
                <a:gd name="T14" fmla="*/ 1808 w 3083"/>
                <a:gd name="T15" fmla="*/ 192 h 2262"/>
                <a:gd name="T16" fmla="*/ 1300 w 3083"/>
                <a:gd name="T17" fmla="*/ 188 h 2262"/>
                <a:gd name="T18" fmla="*/ 1783 w 3083"/>
                <a:gd name="T19" fmla="*/ 0 h 2262"/>
                <a:gd name="T20" fmla="*/ 1872 w 3083"/>
                <a:gd name="T21" fmla="*/ 15 h 2262"/>
                <a:gd name="T22" fmla="*/ 1949 w 3083"/>
                <a:gd name="T23" fmla="*/ 55 h 2262"/>
                <a:gd name="T24" fmla="*/ 2010 w 3083"/>
                <a:gd name="T25" fmla="*/ 116 h 2262"/>
                <a:gd name="T26" fmla="*/ 2051 w 3083"/>
                <a:gd name="T27" fmla="*/ 193 h 2262"/>
                <a:gd name="T28" fmla="*/ 2066 w 3083"/>
                <a:gd name="T29" fmla="*/ 282 h 2262"/>
                <a:gd name="T30" fmla="*/ 2895 w 3083"/>
                <a:gd name="T31" fmla="*/ 393 h 2262"/>
                <a:gd name="T32" fmla="*/ 2960 w 3083"/>
                <a:gd name="T33" fmla="*/ 404 h 2262"/>
                <a:gd name="T34" fmla="*/ 3015 w 3083"/>
                <a:gd name="T35" fmla="*/ 436 h 2262"/>
                <a:gd name="T36" fmla="*/ 3056 w 3083"/>
                <a:gd name="T37" fmla="*/ 486 h 2262"/>
                <a:gd name="T38" fmla="*/ 3079 w 3083"/>
                <a:gd name="T39" fmla="*/ 546 h 2262"/>
                <a:gd name="T40" fmla="*/ 3083 w 3083"/>
                <a:gd name="T41" fmla="*/ 706 h 2262"/>
                <a:gd name="T42" fmla="*/ 1021 w 3083"/>
                <a:gd name="T43" fmla="*/ 710 h 2262"/>
                <a:gd name="T44" fmla="*/ 916 w 3083"/>
                <a:gd name="T45" fmla="*/ 736 h 2262"/>
                <a:gd name="T46" fmla="*/ 817 w 3083"/>
                <a:gd name="T47" fmla="*/ 785 h 2262"/>
                <a:gd name="T48" fmla="*/ 729 w 3083"/>
                <a:gd name="T49" fmla="*/ 851 h 2262"/>
                <a:gd name="T50" fmla="*/ 660 w 3083"/>
                <a:gd name="T51" fmla="*/ 934 h 2262"/>
                <a:gd name="T52" fmla="*/ 0 w 3083"/>
                <a:gd name="T53" fmla="*/ 2262 h 2262"/>
                <a:gd name="T54" fmla="*/ 4 w 3083"/>
                <a:gd name="T55" fmla="*/ 546 h 2262"/>
                <a:gd name="T56" fmla="*/ 25 w 3083"/>
                <a:gd name="T57" fmla="*/ 486 h 2262"/>
                <a:gd name="T58" fmla="*/ 67 w 3083"/>
                <a:gd name="T59" fmla="*/ 436 h 2262"/>
                <a:gd name="T60" fmla="*/ 123 w 3083"/>
                <a:gd name="T61" fmla="*/ 404 h 2262"/>
                <a:gd name="T62" fmla="*/ 188 w 3083"/>
                <a:gd name="T63" fmla="*/ 393 h 2262"/>
                <a:gd name="T64" fmla="*/ 1018 w 3083"/>
                <a:gd name="T65" fmla="*/ 282 h 2262"/>
                <a:gd name="T66" fmla="*/ 1027 w 3083"/>
                <a:gd name="T67" fmla="*/ 209 h 2262"/>
                <a:gd name="T68" fmla="*/ 1056 w 3083"/>
                <a:gd name="T69" fmla="*/ 141 h 2262"/>
                <a:gd name="T70" fmla="*/ 1100 w 3083"/>
                <a:gd name="T71" fmla="*/ 84 h 2262"/>
                <a:gd name="T72" fmla="*/ 1159 w 3083"/>
                <a:gd name="T73" fmla="*/ 38 h 2262"/>
                <a:gd name="T74" fmla="*/ 1227 w 3083"/>
                <a:gd name="T75" fmla="*/ 10 h 2262"/>
                <a:gd name="T76" fmla="*/ 1300 w 3083"/>
                <a:gd name="T77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3" h="2262">
                  <a:moveTo>
                    <a:pt x="1300" y="188"/>
                  </a:moveTo>
                  <a:lnTo>
                    <a:pt x="1282" y="190"/>
                  </a:lnTo>
                  <a:lnTo>
                    <a:pt x="1264" y="196"/>
                  </a:lnTo>
                  <a:lnTo>
                    <a:pt x="1249" y="204"/>
                  </a:lnTo>
                  <a:lnTo>
                    <a:pt x="1234" y="216"/>
                  </a:lnTo>
                  <a:lnTo>
                    <a:pt x="1218" y="235"/>
                  </a:lnTo>
                  <a:lnTo>
                    <a:pt x="1209" y="258"/>
                  </a:lnTo>
                  <a:lnTo>
                    <a:pt x="1206" y="282"/>
                  </a:lnTo>
                  <a:lnTo>
                    <a:pt x="1206" y="393"/>
                  </a:lnTo>
                  <a:lnTo>
                    <a:pt x="1877" y="393"/>
                  </a:lnTo>
                  <a:lnTo>
                    <a:pt x="1877" y="282"/>
                  </a:lnTo>
                  <a:lnTo>
                    <a:pt x="1873" y="257"/>
                  </a:lnTo>
                  <a:lnTo>
                    <a:pt x="1864" y="235"/>
                  </a:lnTo>
                  <a:lnTo>
                    <a:pt x="1849" y="216"/>
                  </a:lnTo>
                  <a:lnTo>
                    <a:pt x="1831" y="202"/>
                  </a:lnTo>
                  <a:lnTo>
                    <a:pt x="1808" y="192"/>
                  </a:lnTo>
                  <a:lnTo>
                    <a:pt x="1783" y="188"/>
                  </a:lnTo>
                  <a:lnTo>
                    <a:pt x="1300" y="188"/>
                  </a:lnTo>
                  <a:close/>
                  <a:moveTo>
                    <a:pt x="1300" y="0"/>
                  </a:moveTo>
                  <a:lnTo>
                    <a:pt x="1783" y="0"/>
                  </a:lnTo>
                  <a:lnTo>
                    <a:pt x="1828" y="4"/>
                  </a:lnTo>
                  <a:lnTo>
                    <a:pt x="1872" y="15"/>
                  </a:lnTo>
                  <a:lnTo>
                    <a:pt x="1913" y="32"/>
                  </a:lnTo>
                  <a:lnTo>
                    <a:pt x="1949" y="55"/>
                  </a:lnTo>
                  <a:lnTo>
                    <a:pt x="1983" y="84"/>
                  </a:lnTo>
                  <a:lnTo>
                    <a:pt x="2010" y="116"/>
                  </a:lnTo>
                  <a:lnTo>
                    <a:pt x="2033" y="152"/>
                  </a:lnTo>
                  <a:lnTo>
                    <a:pt x="2051" y="193"/>
                  </a:lnTo>
                  <a:lnTo>
                    <a:pt x="2062" y="237"/>
                  </a:lnTo>
                  <a:lnTo>
                    <a:pt x="2066" y="282"/>
                  </a:lnTo>
                  <a:lnTo>
                    <a:pt x="2066" y="393"/>
                  </a:lnTo>
                  <a:lnTo>
                    <a:pt x="2895" y="393"/>
                  </a:lnTo>
                  <a:lnTo>
                    <a:pt x="2929" y="396"/>
                  </a:lnTo>
                  <a:lnTo>
                    <a:pt x="2960" y="404"/>
                  </a:lnTo>
                  <a:lnTo>
                    <a:pt x="2989" y="418"/>
                  </a:lnTo>
                  <a:lnTo>
                    <a:pt x="3015" y="436"/>
                  </a:lnTo>
                  <a:lnTo>
                    <a:pt x="3038" y="459"/>
                  </a:lnTo>
                  <a:lnTo>
                    <a:pt x="3056" y="486"/>
                  </a:lnTo>
                  <a:lnTo>
                    <a:pt x="3071" y="515"/>
                  </a:lnTo>
                  <a:lnTo>
                    <a:pt x="3079" y="546"/>
                  </a:lnTo>
                  <a:lnTo>
                    <a:pt x="3083" y="581"/>
                  </a:lnTo>
                  <a:lnTo>
                    <a:pt x="3083" y="706"/>
                  </a:lnTo>
                  <a:lnTo>
                    <a:pt x="1074" y="706"/>
                  </a:lnTo>
                  <a:lnTo>
                    <a:pt x="1021" y="710"/>
                  </a:lnTo>
                  <a:lnTo>
                    <a:pt x="969" y="720"/>
                  </a:lnTo>
                  <a:lnTo>
                    <a:pt x="916" y="736"/>
                  </a:lnTo>
                  <a:lnTo>
                    <a:pt x="865" y="757"/>
                  </a:lnTo>
                  <a:lnTo>
                    <a:pt x="817" y="785"/>
                  </a:lnTo>
                  <a:lnTo>
                    <a:pt x="771" y="816"/>
                  </a:lnTo>
                  <a:lnTo>
                    <a:pt x="729" y="851"/>
                  </a:lnTo>
                  <a:lnTo>
                    <a:pt x="692" y="891"/>
                  </a:lnTo>
                  <a:lnTo>
                    <a:pt x="660" y="934"/>
                  </a:lnTo>
                  <a:lnTo>
                    <a:pt x="634" y="980"/>
                  </a:lnTo>
                  <a:lnTo>
                    <a:pt x="0" y="2262"/>
                  </a:lnTo>
                  <a:lnTo>
                    <a:pt x="0" y="581"/>
                  </a:lnTo>
                  <a:lnTo>
                    <a:pt x="4" y="546"/>
                  </a:lnTo>
                  <a:lnTo>
                    <a:pt x="12" y="515"/>
                  </a:lnTo>
                  <a:lnTo>
                    <a:pt x="25" y="486"/>
                  </a:lnTo>
                  <a:lnTo>
                    <a:pt x="45" y="459"/>
                  </a:lnTo>
                  <a:lnTo>
                    <a:pt x="67" y="436"/>
                  </a:lnTo>
                  <a:lnTo>
                    <a:pt x="94" y="418"/>
                  </a:lnTo>
                  <a:lnTo>
                    <a:pt x="123" y="404"/>
                  </a:lnTo>
                  <a:lnTo>
                    <a:pt x="154" y="396"/>
                  </a:lnTo>
                  <a:lnTo>
                    <a:pt x="188" y="393"/>
                  </a:lnTo>
                  <a:lnTo>
                    <a:pt x="1018" y="393"/>
                  </a:lnTo>
                  <a:lnTo>
                    <a:pt x="1018" y="282"/>
                  </a:lnTo>
                  <a:lnTo>
                    <a:pt x="1021" y="245"/>
                  </a:lnTo>
                  <a:lnTo>
                    <a:pt x="1027" y="209"/>
                  </a:lnTo>
                  <a:lnTo>
                    <a:pt x="1039" y="175"/>
                  </a:lnTo>
                  <a:lnTo>
                    <a:pt x="1056" y="141"/>
                  </a:lnTo>
                  <a:lnTo>
                    <a:pt x="1076" y="111"/>
                  </a:lnTo>
                  <a:lnTo>
                    <a:pt x="1100" y="84"/>
                  </a:lnTo>
                  <a:lnTo>
                    <a:pt x="1128" y="58"/>
                  </a:lnTo>
                  <a:lnTo>
                    <a:pt x="1159" y="38"/>
                  </a:lnTo>
                  <a:lnTo>
                    <a:pt x="1192" y="22"/>
                  </a:lnTo>
                  <a:lnTo>
                    <a:pt x="1227" y="10"/>
                  </a:lnTo>
                  <a:lnTo>
                    <a:pt x="1263" y="3"/>
                  </a:lnTo>
                  <a:lnTo>
                    <a:pt x="1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97" y="2585"/>
              <a:ext cx="962" cy="453"/>
            </a:xfrm>
            <a:custGeom>
              <a:avLst/>
              <a:gdLst>
                <a:gd name="T0" fmla="*/ 1016 w 3844"/>
                <a:gd name="T1" fmla="*/ 0 h 1810"/>
                <a:gd name="T2" fmla="*/ 3723 w 3844"/>
                <a:gd name="T3" fmla="*/ 0 h 1810"/>
                <a:gd name="T4" fmla="*/ 3752 w 3844"/>
                <a:gd name="T5" fmla="*/ 3 h 1810"/>
                <a:gd name="T6" fmla="*/ 3777 w 3844"/>
                <a:gd name="T7" fmla="*/ 9 h 1810"/>
                <a:gd name="T8" fmla="*/ 3799 w 3844"/>
                <a:gd name="T9" fmla="*/ 19 h 1810"/>
                <a:gd name="T10" fmla="*/ 3817 w 3844"/>
                <a:gd name="T11" fmla="*/ 33 h 1810"/>
                <a:gd name="T12" fmla="*/ 3830 w 3844"/>
                <a:gd name="T13" fmla="*/ 50 h 1810"/>
                <a:gd name="T14" fmla="*/ 3840 w 3844"/>
                <a:gd name="T15" fmla="*/ 70 h 1810"/>
                <a:gd name="T16" fmla="*/ 3844 w 3844"/>
                <a:gd name="T17" fmla="*/ 92 h 1810"/>
                <a:gd name="T18" fmla="*/ 3843 w 3844"/>
                <a:gd name="T19" fmla="*/ 116 h 1810"/>
                <a:gd name="T20" fmla="*/ 3838 w 3844"/>
                <a:gd name="T21" fmla="*/ 141 h 1810"/>
                <a:gd name="T22" fmla="*/ 3826 w 3844"/>
                <a:gd name="T23" fmla="*/ 169 h 1810"/>
                <a:gd name="T24" fmla="*/ 3100 w 3844"/>
                <a:gd name="T25" fmla="*/ 1642 h 1810"/>
                <a:gd name="T26" fmla="*/ 3079 w 3844"/>
                <a:gd name="T27" fmla="*/ 1676 h 1810"/>
                <a:gd name="T28" fmla="*/ 3053 w 3844"/>
                <a:gd name="T29" fmla="*/ 1708 h 1810"/>
                <a:gd name="T30" fmla="*/ 3021 w 3844"/>
                <a:gd name="T31" fmla="*/ 1736 h 1810"/>
                <a:gd name="T32" fmla="*/ 2985 w 3844"/>
                <a:gd name="T33" fmla="*/ 1761 h 1810"/>
                <a:gd name="T34" fmla="*/ 2948 w 3844"/>
                <a:gd name="T35" fmla="*/ 1782 h 1810"/>
                <a:gd name="T36" fmla="*/ 2908 w 3844"/>
                <a:gd name="T37" fmla="*/ 1797 h 1810"/>
                <a:gd name="T38" fmla="*/ 2867 w 3844"/>
                <a:gd name="T39" fmla="*/ 1807 h 1810"/>
                <a:gd name="T40" fmla="*/ 2827 w 3844"/>
                <a:gd name="T41" fmla="*/ 1810 h 1810"/>
                <a:gd name="T42" fmla="*/ 122 w 3844"/>
                <a:gd name="T43" fmla="*/ 1810 h 1810"/>
                <a:gd name="T44" fmla="*/ 93 w 3844"/>
                <a:gd name="T45" fmla="*/ 1808 h 1810"/>
                <a:gd name="T46" fmla="*/ 66 w 3844"/>
                <a:gd name="T47" fmla="*/ 1802 h 1810"/>
                <a:gd name="T48" fmla="*/ 44 w 3844"/>
                <a:gd name="T49" fmla="*/ 1791 h 1810"/>
                <a:gd name="T50" fmla="*/ 26 w 3844"/>
                <a:gd name="T51" fmla="*/ 1778 h 1810"/>
                <a:gd name="T52" fmla="*/ 13 w 3844"/>
                <a:gd name="T53" fmla="*/ 1761 h 1810"/>
                <a:gd name="T54" fmla="*/ 3 w 3844"/>
                <a:gd name="T55" fmla="*/ 1741 h 1810"/>
                <a:gd name="T56" fmla="*/ 0 w 3844"/>
                <a:gd name="T57" fmla="*/ 1719 h 1810"/>
                <a:gd name="T58" fmla="*/ 0 w 3844"/>
                <a:gd name="T59" fmla="*/ 1695 h 1810"/>
                <a:gd name="T60" fmla="*/ 6 w 3844"/>
                <a:gd name="T61" fmla="*/ 1670 h 1810"/>
                <a:gd name="T62" fmla="*/ 17 w 3844"/>
                <a:gd name="T63" fmla="*/ 1642 h 1810"/>
                <a:gd name="T64" fmla="*/ 745 w 3844"/>
                <a:gd name="T65" fmla="*/ 169 h 1810"/>
                <a:gd name="T66" fmla="*/ 765 w 3844"/>
                <a:gd name="T67" fmla="*/ 135 h 1810"/>
                <a:gd name="T68" fmla="*/ 792 w 3844"/>
                <a:gd name="T69" fmla="*/ 104 h 1810"/>
                <a:gd name="T70" fmla="*/ 823 w 3844"/>
                <a:gd name="T71" fmla="*/ 75 h 1810"/>
                <a:gd name="T72" fmla="*/ 858 w 3844"/>
                <a:gd name="T73" fmla="*/ 50 h 1810"/>
                <a:gd name="T74" fmla="*/ 897 w 3844"/>
                <a:gd name="T75" fmla="*/ 29 h 1810"/>
                <a:gd name="T76" fmla="*/ 936 w 3844"/>
                <a:gd name="T77" fmla="*/ 13 h 1810"/>
                <a:gd name="T78" fmla="*/ 976 w 3844"/>
                <a:gd name="T79" fmla="*/ 4 h 1810"/>
                <a:gd name="T80" fmla="*/ 1016 w 3844"/>
                <a:gd name="T81" fmla="*/ 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44" h="1810">
                  <a:moveTo>
                    <a:pt x="1016" y="0"/>
                  </a:moveTo>
                  <a:lnTo>
                    <a:pt x="3723" y="0"/>
                  </a:lnTo>
                  <a:lnTo>
                    <a:pt x="3752" y="3"/>
                  </a:lnTo>
                  <a:lnTo>
                    <a:pt x="3777" y="9"/>
                  </a:lnTo>
                  <a:lnTo>
                    <a:pt x="3799" y="19"/>
                  </a:lnTo>
                  <a:lnTo>
                    <a:pt x="3817" y="33"/>
                  </a:lnTo>
                  <a:lnTo>
                    <a:pt x="3830" y="50"/>
                  </a:lnTo>
                  <a:lnTo>
                    <a:pt x="3840" y="70"/>
                  </a:lnTo>
                  <a:lnTo>
                    <a:pt x="3844" y="92"/>
                  </a:lnTo>
                  <a:lnTo>
                    <a:pt x="3843" y="116"/>
                  </a:lnTo>
                  <a:lnTo>
                    <a:pt x="3838" y="141"/>
                  </a:lnTo>
                  <a:lnTo>
                    <a:pt x="3826" y="169"/>
                  </a:lnTo>
                  <a:lnTo>
                    <a:pt x="3100" y="1642"/>
                  </a:lnTo>
                  <a:lnTo>
                    <a:pt x="3079" y="1676"/>
                  </a:lnTo>
                  <a:lnTo>
                    <a:pt x="3053" y="1708"/>
                  </a:lnTo>
                  <a:lnTo>
                    <a:pt x="3021" y="1736"/>
                  </a:lnTo>
                  <a:lnTo>
                    <a:pt x="2985" y="1761"/>
                  </a:lnTo>
                  <a:lnTo>
                    <a:pt x="2948" y="1782"/>
                  </a:lnTo>
                  <a:lnTo>
                    <a:pt x="2908" y="1797"/>
                  </a:lnTo>
                  <a:lnTo>
                    <a:pt x="2867" y="1807"/>
                  </a:lnTo>
                  <a:lnTo>
                    <a:pt x="2827" y="1810"/>
                  </a:lnTo>
                  <a:lnTo>
                    <a:pt x="122" y="1810"/>
                  </a:lnTo>
                  <a:lnTo>
                    <a:pt x="93" y="1808"/>
                  </a:lnTo>
                  <a:lnTo>
                    <a:pt x="66" y="1802"/>
                  </a:lnTo>
                  <a:lnTo>
                    <a:pt x="44" y="1791"/>
                  </a:lnTo>
                  <a:lnTo>
                    <a:pt x="26" y="1778"/>
                  </a:lnTo>
                  <a:lnTo>
                    <a:pt x="13" y="1761"/>
                  </a:lnTo>
                  <a:lnTo>
                    <a:pt x="3" y="1741"/>
                  </a:lnTo>
                  <a:lnTo>
                    <a:pt x="0" y="1719"/>
                  </a:lnTo>
                  <a:lnTo>
                    <a:pt x="0" y="1695"/>
                  </a:lnTo>
                  <a:lnTo>
                    <a:pt x="6" y="1670"/>
                  </a:lnTo>
                  <a:lnTo>
                    <a:pt x="17" y="1642"/>
                  </a:lnTo>
                  <a:lnTo>
                    <a:pt x="745" y="169"/>
                  </a:lnTo>
                  <a:lnTo>
                    <a:pt x="765" y="135"/>
                  </a:lnTo>
                  <a:lnTo>
                    <a:pt x="792" y="104"/>
                  </a:lnTo>
                  <a:lnTo>
                    <a:pt x="823" y="75"/>
                  </a:lnTo>
                  <a:lnTo>
                    <a:pt x="858" y="50"/>
                  </a:lnTo>
                  <a:lnTo>
                    <a:pt x="897" y="29"/>
                  </a:lnTo>
                  <a:lnTo>
                    <a:pt x="936" y="13"/>
                  </a:lnTo>
                  <a:lnTo>
                    <a:pt x="976" y="4"/>
                  </a:lnTo>
                  <a:lnTo>
                    <a:pt x="10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8517" y="299430"/>
            <a:ext cx="9940945" cy="7635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ПУТИ ПРЕОДОЛЕНИЯ РИСКОВ И БАРЬЕРОВ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14289" y="1398966"/>
            <a:ext cx="95463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единой нормативной базы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Грамотное управление (создание рабочих групп и т.д.)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Своевременное обучение специалистов, курирующих СДООП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Грамотное распределение функций и обязанностей на этапе заключения договоров, при последующем составлении приказов и др. локальных актов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Мотивация педагогов, стимулирующие формы поощрения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Внутрифирменное обучение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Система методического обеспечения и сопровождения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Информатизация (</a:t>
            </a:r>
            <a:r>
              <a:rPr lang="ru-RU" sz="2400" dirty="0" err="1"/>
              <a:t>цифровизация</a:t>
            </a:r>
            <a:r>
              <a:rPr lang="ru-RU" sz="2400" dirty="0"/>
              <a:t>) образовательной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Система мониторинга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180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724322"/>
            <a:ext cx="98142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Сетевые мониторинговые </a:t>
            </a:r>
            <a:r>
              <a:rPr lang="ru-RU" sz="3600" b="1" dirty="0">
                <a:latin typeface="+mj-lt"/>
              </a:rPr>
              <a:t>исследования</a:t>
            </a:r>
            <a:r>
              <a:rPr lang="ru-RU" sz="2800" b="1" dirty="0" smtClean="0">
                <a:latin typeface="Bookman Old Style" panose="02050604050505020204" pitchFamily="18" charset="0"/>
              </a:rPr>
              <a:t>:</a:t>
            </a:r>
          </a:p>
          <a:p>
            <a:endParaRPr lang="ru-RU" sz="28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выявлению затруднений, возникших у педагогов в процессе их участия в совместных мероприятиях с организациями-партнерами по сетевому взаимодействию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определению уровня инновационной культуры педагогов и их </a:t>
            </a:r>
            <a:r>
              <a:rPr lang="ru-RU" b="1" dirty="0"/>
              <a:t>готовности к сетевому взаимодействию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изучению и</a:t>
            </a:r>
            <a:r>
              <a:rPr lang="ru-RU" b="1" dirty="0"/>
              <a:t>зменений различного характера в развитии учащихся </a:t>
            </a:r>
            <a:r>
              <a:rPr lang="ru-RU" dirty="0"/>
              <a:t>в процессе обучения с применением форм сетевого взаимодействия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определению </a:t>
            </a:r>
            <a:r>
              <a:rPr lang="ru-RU" b="1" dirty="0"/>
              <a:t>степени удовлетворенности родителей учащихся образовательными услугами</a:t>
            </a:r>
            <a:r>
              <a:rPr lang="ru-RU" dirty="0"/>
              <a:t> ДДЮТ, в том числе с использованием </a:t>
            </a:r>
            <a:r>
              <a:rPr lang="ru-RU" dirty="0" smtClean="0"/>
              <a:t>форм </a:t>
            </a:r>
            <a:r>
              <a:rPr lang="ru-RU" dirty="0"/>
              <a:t>сетевого </a:t>
            </a:r>
            <a:r>
              <a:rPr lang="ru-RU" dirty="0" smtClean="0"/>
              <a:t>взаимодействия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7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836851" y="332656"/>
            <a:ext cx="10515600" cy="1104900"/>
          </a:xfrm>
        </p:spPr>
        <p:txBody>
          <a:bodyPr/>
          <a:lstStyle/>
          <a:p>
            <a:r>
              <a:rPr lang="ru-RU" altLang="ru-RU" b="1" dirty="0" smtClean="0"/>
              <a:t>Показатели эффективности</a:t>
            </a:r>
          </a:p>
        </p:txBody>
      </p:sp>
      <p:sp>
        <p:nvSpPr>
          <p:cNvPr id="74755" name="Прямоугольник 2"/>
          <p:cNvSpPr>
            <a:spLocks noChangeArrowheads="1"/>
          </p:cNvSpPr>
          <p:nvPr/>
        </p:nvSpPr>
        <p:spPr bwMode="auto">
          <a:xfrm>
            <a:off x="1247775" y="1779894"/>
            <a:ext cx="9763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рост числа публикаций руководителей, методистов и </a:t>
            </a:r>
            <a:r>
              <a:rPr lang="ru-RU" altLang="ru-RU" sz="2000" dirty="0" smtClean="0"/>
              <a:t>педагогов; </a:t>
            </a:r>
            <a:endParaRPr lang="ru-RU" altLang="ru-RU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активизация участия детей и педагогов в проектной деятельности, в том числе в сетевых образовательных проектах;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значительный рост числа образовательных достижений учащихся, числа победителей фестивалей, конкурсов, олимпиад различного уровня;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/>
              <a:t>появление </a:t>
            </a:r>
            <a:r>
              <a:rPr lang="ru-RU" altLang="ru-RU" sz="2000" dirty="0"/>
              <a:t>и развитие новых форм совместных мероприятий в рамках сетевого взаимодействия ДДЮТ и ОО; </a:t>
            </a:r>
            <a:endParaRPr lang="ru-RU" altLang="ru-RU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/>
              <a:t>развитие </a:t>
            </a:r>
            <a:r>
              <a:rPr lang="ru-RU" altLang="ru-RU" sz="2000" dirty="0"/>
              <a:t>форм </a:t>
            </a:r>
            <a:r>
              <a:rPr lang="ru-RU" altLang="ru-RU" sz="2000" dirty="0" smtClean="0"/>
              <a:t>рефлексии </a:t>
            </a:r>
            <a:r>
              <a:rPr lang="ru-RU" altLang="ru-RU" sz="2000" dirty="0"/>
              <a:t>в сетевом взаимодействии, а также коллективных форм коммуникаций;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активизация сетевого взаимодействия и сотрудничества ДДЮТ с образовательными организациями, </a:t>
            </a:r>
            <a:endParaRPr lang="ru-RU" altLang="ru-RU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/>
              <a:t>появление </a:t>
            </a:r>
            <a:r>
              <a:rPr lang="ru-RU" altLang="ru-RU" sz="2000" dirty="0"/>
              <a:t>и реализация новых сетевых образовательных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3941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6299199" cy="6858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E:\РАБОТА\Работа_ИТ2.0\PROJECTS\слайды на сайт АПКиППРО\women-conference-883x4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39711"/>
          <a:stretch/>
        </p:blipFill>
        <p:spPr bwMode="auto">
          <a:xfrm flipH="1">
            <a:off x="6121362" y="0"/>
            <a:ext cx="607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21364" y="0"/>
            <a:ext cx="6070636" cy="6858119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7701481" y="2614631"/>
            <a:ext cx="5206916" cy="4615135"/>
          </a:xfrm>
          <a:prstGeom prst="triangle">
            <a:avLst>
              <a:gd name="adj" fmla="val 74405"/>
            </a:avLst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7598989">
            <a:off x="1002194" y="897671"/>
            <a:ext cx="743917" cy="650928"/>
          </a:xfrm>
          <a:prstGeom prst="triangle">
            <a:avLst>
              <a:gd name="adj" fmla="val 70094"/>
            </a:avLst>
          </a:prstGeom>
          <a:solidFill>
            <a:srgbClr val="BB63D7"/>
          </a:solidFill>
          <a:ln>
            <a:noFill/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7598989">
            <a:off x="1774230" y="1616986"/>
            <a:ext cx="2062583" cy="1804760"/>
          </a:xfrm>
          <a:prstGeom prst="triangle">
            <a:avLst>
              <a:gd name="adj" fmla="val 70094"/>
            </a:avLst>
          </a:prstGeom>
          <a:noFill/>
          <a:ln>
            <a:solidFill>
              <a:srgbClr val="BB63D7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001011" flipH="1">
            <a:off x="2494748" y="1585773"/>
            <a:ext cx="1031292" cy="902380"/>
          </a:xfrm>
          <a:prstGeom prst="triangle">
            <a:avLst>
              <a:gd name="adj" fmla="val 70094"/>
            </a:avLst>
          </a:prstGeom>
          <a:noFill/>
          <a:ln>
            <a:solidFill>
              <a:schemeClr val="accent5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2286498" y="1913255"/>
            <a:ext cx="3154231" cy="6192910"/>
            <a:chOff x="80055" y="-7936"/>
            <a:chExt cx="738093" cy="137030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24971" y="-11"/>
              <a:ext cx="449943" cy="1362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61590" y="1198989"/>
              <a:ext cx="181847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5400000">
              <a:off x="654765" y="10529"/>
              <a:ext cx="181847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942" y="4052821"/>
            <a:ext cx="9144000" cy="1918303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  <a:latin typeface="Calibri Light" pitchFamily="34" charset="0"/>
              </a:rPr>
              <a:t>СПАСИБО</a:t>
            </a:r>
            <a:br>
              <a:rPr lang="ru-RU" sz="4800" dirty="0">
                <a:solidFill>
                  <a:schemeClr val="bg1"/>
                </a:solidFill>
                <a:latin typeface="Calibri Light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Calibri Light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25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Национальный проект «Образование»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438" y="1677567"/>
            <a:ext cx="937633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latin typeface="+mn-lt"/>
              </a:rPr>
              <a:t>Новые формы организации образовательного процесса: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Образовательная деятельность в каникулярный период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Сетевые  дополнительные общеобразовательные программы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 err="1">
                <a:latin typeface="+mn-lt"/>
              </a:rPr>
              <a:t>Предпрофильные</a:t>
            </a:r>
            <a:r>
              <a:rPr lang="ru-RU" sz="2000" dirty="0">
                <a:latin typeface="+mn-lt"/>
              </a:rPr>
              <a:t> дополнительные общеобразовательные программы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Краткосрочные образовательные программы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Программы для взрослых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Тематические и профильные смены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Дистанционные образовательные программы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Индивидуальный образовательный маршрут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Внеаудиторные формы реализации образовательных программ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Адаптивные образовательные программы</a:t>
            </a:r>
          </a:p>
          <a:p>
            <a:pPr marL="457200" indent="-457200">
              <a:spcAft>
                <a:spcPts val="1200"/>
              </a:spcAft>
              <a:buFontTx/>
              <a:buAutoNum type="arabicParenR"/>
              <a:defRPr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5850709"/>
            <a:ext cx="12192000" cy="1007291"/>
          </a:xfrm>
          <a:prstGeom prst="rect">
            <a:avLst/>
          </a:prstGeom>
          <a:pattFill prst="ltDnDiag">
            <a:fgClr>
              <a:srgbClr val="C67DDD"/>
            </a:fgClr>
            <a:bgClr>
              <a:srgbClr val="8F2CA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7598989">
            <a:off x="588184" y="1655203"/>
            <a:ext cx="1240666" cy="1085583"/>
          </a:xfrm>
          <a:prstGeom prst="triangle">
            <a:avLst>
              <a:gd name="adj" fmla="val 70094"/>
            </a:avLst>
          </a:prstGeom>
          <a:noFill/>
          <a:ln w="28575">
            <a:solidFill>
              <a:srgbClr val="00B0F0"/>
            </a:solidFill>
          </a:ln>
          <a:effectLst>
            <a:outerShdw blurRad="152400" dist="317500" dir="5400000" algn="ctr" rotWithShape="0">
              <a:srgbClr val="7030A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" y="-7936"/>
            <a:ext cx="12192000" cy="1370308"/>
            <a:chOff x="1" y="-7936"/>
            <a:chExt cx="12192000" cy="13722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174174"/>
              <a:ext cx="12192000" cy="10087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24971" y="0"/>
              <a:ext cx="449943" cy="13643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6200000">
              <a:off x="61459" y="1200829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400000">
              <a:off x="654634" y="10660"/>
              <a:ext cx="182109" cy="14491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73229" y="1858674"/>
            <a:ext cx="677615" cy="469332"/>
            <a:chOff x="2283" y="2362"/>
            <a:chExt cx="976" cy="676"/>
          </a:xfrm>
          <a:solidFill>
            <a:srgbClr val="0070C0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83" y="2362"/>
              <a:ext cx="771" cy="565"/>
            </a:xfrm>
            <a:custGeom>
              <a:avLst/>
              <a:gdLst>
                <a:gd name="T0" fmla="*/ 1282 w 3083"/>
                <a:gd name="T1" fmla="*/ 190 h 2262"/>
                <a:gd name="T2" fmla="*/ 1249 w 3083"/>
                <a:gd name="T3" fmla="*/ 204 h 2262"/>
                <a:gd name="T4" fmla="*/ 1218 w 3083"/>
                <a:gd name="T5" fmla="*/ 235 h 2262"/>
                <a:gd name="T6" fmla="*/ 1206 w 3083"/>
                <a:gd name="T7" fmla="*/ 282 h 2262"/>
                <a:gd name="T8" fmla="*/ 1877 w 3083"/>
                <a:gd name="T9" fmla="*/ 393 h 2262"/>
                <a:gd name="T10" fmla="*/ 1873 w 3083"/>
                <a:gd name="T11" fmla="*/ 257 h 2262"/>
                <a:gd name="T12" fmla="*/ 1849 w 3083"/>
                <a:gd name="T13" fmla="*/ 216 h 2262"/>
                <a:gd name="T14" fmla="*/ 1808 w 3083"/>
                <a:gd name="T15" fmla="*/ 192 h 2262"/>
                <a:gd name="T16" fmla="*/ 1300 w 3083"/>
                <a:gd name="T17" fmla="*/ 188 h 2262"/>
                <a:gd name="T18" fmla="*/ 1783 w 3083"/>
                <a:gd name="T19" fmla="*/ 0 h 2262"/>
                <a:gd name="T20" fmla="*/ 1872 w 3083"/>
                <a:gd name="T21" fmla="*/ 15 h 2262"/>
                <a:gd name="T22" fmla="*/ 1949 w 3083"/>
                <a:gd name="T23" fmla="*/ 55 h 2262"/>
                <a:gd name="T24" fmla="*/ 2010 w 3083"/>
                <a:gd name="T25" fmla="*/ 116 h 2262"/>
                <a:gd name="T26" fmla="*/ 2051 w 3083"/>
                <a:gd name="T27" fmla="*/ 193 h 2262"/>
                <a:gd name="T28" fmla="*/ 2066 w 3083"/>
                <a:gd name="T29" fmla="*/ 282 h 2262"/>
                <a:gd name="T30" fmla="*/ 2895 w 3083"/>
                <a:gd name="T31" fmla="*/ 393 h 2262"/>
                <a:gd name="T32" fmla="*/ 2960 w 3083"/>
                <a:gd name="T33" fmla="*/ 404 h 2262"/>
                <a:gd name="T34" fmla="*/ 3015 w 3083"/>
                <a:gd name="T35" fmla="*/ 436 h 2262"/>
                <a:gd name="T36" fmla="*/ 3056 w 3083"/>
                <a:gd name="T37" fmla="*/ 486 h 2262"/>
                <a:gd name="T38" fmla="*/ 3079 w 3083"/>
                <a:gd name="T39" fmla="*/ 546 h 2262"/>
                <a:gd name="T40" fmla="*/ 3083 w 3083"/>
                <a:gd name="T41" fmla="*/ 706 h 2262"/>
                <a:gd name="T42" fmla="*/ 1021 w 3083"/>
                <a:gd name="T43" fmla="*/ 710 h 2262"/>
                <a:gd name="T44" fmla="*/ 916 w 3083"/>
                <a:gd name="T45" fmla="*/ 736 h 2262"/>
                <a:gd name="T46" fmla="*/ 817 w 3083"/>
                <a:gd name="T47" fmla="*/ 785 h 2262"/>
                <a:gd name="T48" fmla="*/ 729 w 3083"/>
                <a:gd name="T49" fmla="*/ 851 h 2262"/>
                <a:gd name="T50" fmla="*/ 660 w 3083"/>
                <a:gd name="T51" fmla="*/ 934 h 2262"/>
                <a:gd name="T52" fmla="*/ 0 w 3083"/>
                <a:gd name="T53" fmla="*/ 2262 h 2262"/>
                <a:gd name="T54" fmla="*/ 4 w 3083"/>
                <a:gd name="T55" fmla="*/ 546 h 2262"/>
                <a:gd name="T56" fmla="*/ 25 w 3083"/>
                <a:gd name="T57" fmla="*/ 486 h 2262"/>
                <a:gd name="T58" fmla="*/ 67 w 3083"/>
                <a:gd name="T59" fmla="*/ 436 h 2262"/>
                <a:gd name="T60" fmla="*/ 123 w 3083"/>
                <a:gd name="T61" fmla="*/ 404 h 2262"/>
                <a:gd name="T62" fmla="*/ 188 w 3083"/>
                <a:gd name="T63" fmla="*/ 393 h 2262"/>
                <a:gd name="T64" fmla="*/ 1018 w 3083"/>
                <a:gd name="T65" fmla="*/ 282 h 2262"/>
                <a:gd name="T66" fmla="*/ 1027 w 3083"/>
                <a:gd name="T67" fmla="*/ 209 h 2262"/>
                <a:gd name="T68" fmla="*/ 1056 w 3083"/>
                <a:gd name="T69" fmla="*/ 141 h 2262"/>
                <a:gd name="T70" fmla="*/ 1100 w 3083"/>
                <a:gd name="T71" fmla="*/ 84 h 2262"/>
                <a:gd name="T72" fmla="*/ 1159 w 3083"/>
                <a:gd name="T73" fmla="*/ 38 h 2262"/>
                <a:gd name="T74" fmla="*/ 1227 w 3083"/>
                <a:gd name="T75" fmla="*/ 10 h 2262"/>
                <a:gd name="T76" fmla="*/ 1300 w 3083"/>
                <a:gd name="T77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3" h="2262">
                  <a:moveTo>
                    <a:pt x="1300" y="188"/>
                  </a:moveTo>
                  <a:lnTo>
                    <a:pt x="1282" y="190"/>
                  </a:lnTo>
                  <a:lnTo>
                    <a:pt x="1264" y="196"/>
                  </a:lnTo>
                  <a:lnTo>
                    <a:pt x="1249" y="204"/>
                  </a:lnTo>
                  <a:lnTo>
                    <a:pt x="1234" y="216"/>
                  </a:lnTo>
                  <a:lnTo>
                    <a:pt x="1218" y="235"/>
                  </a:lnTo>
                  <a:lnTo>
                    <a:pt x="1209" y="258"/>
                  </a:lnTo>
                  <a:lnTo>
                    <a:pt x="1206" y="282"/>
                  </a:lnTo>
                  <a:lnTo>
                    <a:pt x="1206" y="393"/>
                  </a:lnTo>
                  <a:lnTo>
                    <a:pt x="1877" y="393"/>
                  </a:lnTo>
                  <a:lnTo>
                    <a:pt x="1877" y="282"/>
                  </a:lnTo>
                  <a:lnTo>
                    <a:pt x="1873" y="257"/>
                  </a:lnTo>
                  <a:lnTo>
                    <a:pt x="1864" y="235"/>
                  </a:lnTo>
                  <a:lnTo>
                    <a:pt x="1849" y="216"/>
                  </a:lnTo>
                  <a:lnTo>
                    <a:pt x="1831" y="202"/>
                  </a:lnTo>
                  <a:lnTo>
                    <a:pt x="1808" y="192"/>
                  </a:lnTo>
                  <a:lnTo>
                    <a:pt x="1783" y="188"/>
                  </a:lnTo>
                  <a:lnTo>
                    <a:pt x="1300" y="188"/>
                  </a:lnTo>
                  <a:close/>
                  <a:moveTo>
                    <a:pt x="1300" y="0"/>
                  </a:moveTo>
                  <a:lnTo>
                    <a:pt x="1783" y="0"/>
                  </a:lnTo>
                  <a:lnTo>
                    <a:pt x="1828" y="4"/>
                  </a:lnTo>
                  <a:lnTo>
                    <a:pt x="1872" y="15"/>
                  </a:lnTo>
                  <a:lnTo>
                    <a:pt x="1913" y="32"/>
                  </a:lnTo>
                  <a:lnTo>
                    <a:pt x="1949" y="55"/>
                  </a:lnTo>
                  <a:lnTo>
                    <a:pt x="1983" y="84"/>
                  </a:lnTo>
                  <a:lnTo>
                    <a:pt x="2010" y="116"/>
                  </a:lnTo>
                  <a:lnTo>
                    <a:pt x="2033" y="152"/>
                  </a:lnTo>
                  <a:lnTo>
                    <a:pt x="2051" y="193"/>
                  </a:lnTo>
                  <a:lnTo>
                    <a:pt x="2062" y="237"/>
                  </a:lnTo>
                  <a:lnTo>
                    <a:pt x="2066" y="282"/>
                  </a:lnTo>
                  <a:lnTo>
                    <a:pt x="2066" y="393"/>
                  </a:lnTo>
                  <a:lnTo>
                    <a:pt x="2895" y="393"/>
                  </a:lnTo>
                  <a:lnTo>
                    <a:pt x="2929" y="396"/>
                  </a:lnTo>
                  <a:lnTo>
                    <a:pt x="2960" y="404"/>
                  </a:lnTo>
                  <a:lnTo>
                    <a:pt x="2989" y="418"/>
                  </a:lnTo>
                  <a:lnTo>
                    <a:pt x="3015" y="436"/>
                  </a:lnTo>
                  <a:lnTo>
                    <a:pt x="3038" y="459"/>
                  </a:lnTo>
                  <a:lnTo>
                    <a:pt x="3056" y="486"/>
                  </a:lnTo>
                  <a:lnTo>
                    <a:pt x="3071" y="515"/>
                  </a:lnTo>
                  <a:lnTo>
                    <a:pt x="3079" y="546"/>
                  </a:lnTo>
                  <a:lnTo>
                    <a:pt x="3083" y="581"/>
                  </a:lnTo>
                  <a:lnTo>
                    <a:pt x="3083" y="706"/>
                  </a:lnTo>
                  <a:lnTo>
                    <a:pt x="1074" y="706"/>
                  </a:lnTo>
                  <a:lnTo>
                    <a:pt x="1021" y="710"/>
                  </a:lnTo>
                  <a:lnTo>
                    <a:pt x="969" y="720"/>
                  </a:lnTo>
                  <a:lnTo>
                    <a:pt x="916" y="736"/>
                  </a:lnTo>
                  <a:lnTo>
                    <a:pt x="865" y="757"/>
                  </a:lnTo>
                  <a:lnTo>
                    <a:pt x="817" y="785"/>
                  </a:lnTo>
                  <a:lnTo>
                    <a:pt x="771" y="816"/>
                  </a:lnTo>
                  <a:lnTo>
                    <a:pt x="729" y="851"/>
                  </a:lnTo>
                  <a:lnTo>
                    <a:pt x="692" y="891"/>
                  </a:lnTo>
                  <a:lnTo>
                    <a:pt x="660" y="934"/>
                  </a:lnTo>
                  <a:lnTo>
                    <a:pt x="634" y="980"/>
                  </a:lnTo>
                  <a:lnTo>
                    <a:pt x="0" y="2262"/>
                  </a:lnTo>
                  <a:lnTo>
                    <a:pt x="0" y="581"/>
                  </a:lnTo>
                  <a:lnTo>
                    <a:pt x="4" y="546"/>
                  </a:lnTo>
                  <a:lnTo>
                    <a:pt x="12" y="515"/>
                  </a:lnTo>
                  <a:lnTo>
                    <a:pt x="25" y="486"/>
                  </a:lnTo>
                  <a:lnTo>
                    <a:pt x="45" y="459"/>
                  </a:lnTo>
                  <a:lnTo>
                    <a:pt x="67" y="436"/>
                  </a:lnTo>
                  <a:lnTo>
                    <a:pt x="94" y="418"/>
                  </a:lnTo>
                  <a:lnTo>
                    <a:pt x="123" y="404"/>
                  </a:lnTo>
                  <a:lnTo>
                    <a:pt x="154" y="396"/>
                  </a:lnTo>
                  <a:lnTo>
                    <a:pt x="188" y="393"/>
                  </a:lnTo>
                  <a:lnTo>
                    <a:pt x="1018" y="393"/>
                  </a:lnTo>
                  <a:lnTo>
                    <a:pt x="1018" y="282"/>
                  </a:lnTo>
                  <a:lnTo>
                    <a:pt x="1021" y="245"/>
                  </a:lnTo>
                  <a:lnTo>
                    <a:pt x="1027" y="209"/>
                  </a:lnTo>
                  <a:lnTo>
                    <a:pt x="1039" y="175"/>
                  </a:lnTo>
                  <a:lnTo>
                    <a:pt x="1056" y="141"/>
                  </a:lnTo>
                  <a:lnTo>
                    <a:pt x="1076" y="111"/>
                  </a:lnTo>
                  <a:lnTo>
                    <a:pt x="1100" y="84"/>
                  </a:lnTo>
                  <a:lnTo>
                    <a:pt x="1128" y="58"/>
                  </a:lnTo>
                  <a:lnTo>
                    <a:pt x="1159" y="38"/>
                  </a:lnTo>
                  <a:lnTo>
                    <a:pt x="1192" y="22"/>
                  </a:lnTo>
                  <a:lnTo>
                    <a:pt x="1227" y="10"/>
                  </a:lnTo>
                  <a:lnTo>
                    <a:pt x="1263" y="3"/>
                  </a:lnTo>
                  <a:lnTo>
                    <a:pt x="1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97" y="2585"/>
              <a:ext cx="962" cy="453"/>
            </a:xfrm>
            <a:custGeom>
              <a:avLst/>
              <a:gdLst>
                <a:gd name="T0" fmla="*/ 1016 w 3844"/>
                <a:gd name="T1" fmla="*/ 0 h 1810"/>
                <a:gd name="T2" fmla="*/ 3723 w 3844"/>
                <a:gd name="T3" fmla="*/ 0 h 1810"/>
                <a:gd name="T4" fmla="*/ 3752 w 3844"/>
                <a:gd name="T5" fmla="*/ 3 h 1810"/>
                <a:gd name="T6" fmla="*/ 3777 w 3844"/>
                <a:gd name="T7" fmla="*/ 9 h 1810"/>
                <a:gd name="T8" fmla="*/ 3799 w 3844"/>
                <a:gd name="T9" fmla="*/ 19 h 1810"/>
                <a:gd name="T10" fmla="*/ 3817 w 3844"/>
                <a:gd name="T11" fmla="*/ 33 h 1810"/>
                <a:gd name="T12" fmla="*/ 3830 w 3844"/>
                <a:gd name="T13" fmla="*/ 50 h 1810"/>
                <a:gd name="T14" fmla="*/ 3840 w 3844"/>
                <a:gd name="T15" fmla="*/ 70 h 1810"/>
                <a:gd name="T16" fmla="*/ 3844 w 3844"/>
                <a:gd name="T17" fmla="*/ 92 h 1810"/>
                <a:gd name="T18" fmla="*/ 3843 w 3844"/>
                <a:gd name="T19" fmla="*/ 116 h 1810"/>
                <a:gd name="T20" fmla="*/ 3838 w 3844"/>
                <a:gd name="T21" fmla="*/ 141 h 1810"/>
                <a:gd name="T22" fmla="*/ 3826 w 3844"/>
                <a:gd name="T23" fmla="*/ 169 h 1810"/>
                <a:gd name="T24" fmla="*/ 3100 w 3844"/>
                <a:gd name="T25" fmla="*/ 1642 h 1810"/>
                <a:gd name="T26" fmla="*/ 3079 w 3844"/>
                <a:gd name="T27" fmla="*/ 1676 h 1810"/>
                <a:gd name="T28" fmla="*/ 3053 w 3844"/>
                <a:gd name="T29" fmla="*/ 1708 h 1810"/>
                <a:gd name="T30" fmla="*/ 3021 w 3844"/>
                <a:gd name="T31" fmla="*/ 1736 h 1810"/>
                <a:gd name="T32" fmla="*/ 2985 w 3844"/>
                <a:gd name="T33" fmla="*/ 1761 h 1810"/>
                <a:gd name="T34" fmla="*/ 2948 w 3844"/>
                <a:gd name="T35" fmla="*/ 1782 h 1810"/>
                <a:gd name="T36" fmla="*/ 2908 w 3844"/>
                <a:gd name="T37" fmla="*/ 1797 h 1810"/>
                <a:gd name="T38" fmla="*/ 2867 w 3844"/>
                <a:gd name="T39" fmla="*/ 1807 h 1810"/>
                <a:gd name="T40" fmla="*/ 2827 w 3844"/>
                <a:gd name="T41" fmla="*/ 1810 h 1810"/>
                <a:gd name="T42" fmla="*/ 122 w 3844"/>
                <a:gd name="T43" fmla="*/ 1810 h 1810"/>
                <a:gd name="T44" fmla="*/ 93 w 3844"/>
                <a:gd name="T45" fmla="*/ 1808 h 1810"/>
                <a:gd name="T46" fmla="*/ 66 w 3844"/>
                <a:gd name="T47" fmla="*/ 1802 h 1810"/>
                <a:gd name="T48" fmla="*/ 44 w 3844"/>
                <a:gd name="T49" fmla="*/ 1791 h 1810"/>
                <a:gd name="T50" fmla="*/ 26 w 3844"/>
                <a:gd name="T51" fmla="*/ 1778 h 1810"/>
                <a:gd name="T52" fmla="*/ 13 w 3844"/>
                <a:gd name="T53" fmla="*/ 1761 h 1810"/>
                <a:gd name="T54" fmla="*/ 3 w 3844"/>
                <a:gd name="T55" fmla="*/ 1741 h 1810"/>
                <a:gd name="T56" fmla="*/ 0 w 3844"/>
                <a:gd name="T57" fmla="*/ 1719 h 1810"/>
                <a:gd name="T58" fmla="*/ 0 w 3844"/>
                <a:gd name="T59" fmla="*/ 1695 h 1810"/>
                <a:gd name="T60" fmla="*/ 6 w 3844"/>
                <a:gd name="T61" fmla="*/ 1670 h 1810"/>
                <a:gd name="T62" fmla="*/ 17 w 3844"/>
                <a:gd name="T63" fmla="*/ 1642 h 1810"/>
                <a:gd name="T64" fmla="*/ 745 w 3844"/>
                <a:gd name="T65" fmla="*/ 169 h 1810"/>
                <a:gd name="T66" fmla="*/ 765 w 3844"/>
                <a:gd name="T67" fmla="*/ 135 h 1810"/>
                <a:gd name="T68" fmla="*/ 792 w 3844"/>
                <a:gd name="T69" fmla="*/ 104 h 1810"/>
                <a:gd name="T70" fmla="*/ 823 w 3844"/>
                <a:gd name="T71" fmla="*/ 75 h 1810"/>
                <a:gd name="T72" fmla="*/ 858 w 3844"/>
                <a:gd name="T73" fmla="*/ 50 h 1810"/>
                <a:gd name="T74" fmla="*/ 897 w 3844"/>
                <a:gd name="T75" fmla="*/ 29 h 1810"/>
                <a:gd name="T76" fmla="*/ 936 w 3844"/>
                <a:gd name="T77" fmla="*/ 13 h 1810"/>
                <a:gd name="T78" fmla="*/ 976 w 3844"/>
                <a:gd name="T79" fmla="*/ 4 h 1810"/>
                <a:gd name="T80" fmla="*/ 1016 w 3844"/>
                <a:gd name="T81" fmla="*/ 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44" h="1810">
                  <a:moveTo>
                    <a:pt x="1016" y="0"/>
                  </a:moveTo>
                  <a:lnTo>
                    <a:pt x="3723" y="0"/>
                  </a:lnTo>
                  <a:lnTo>
                    <a:pt x="3752" y="3"/>
                  </a:lnTo>
                  <a:lnTo>
                    <a:pt x="3777" y="9"/>
                  </a:lnTo>
                  <a:lnTo>
                    <a:pt x="3799" y="19"/>
                  </a:lnTo>
                  <a:lnTo>
                    <a:pt x="3817" y="33"/>
                  </a:lnTo>
                  <a:lnTo>
                    <a:pt x="3830" y="50"/>
                  </a:lnTo>
                  <a:lnTo>
                    <a:pt x="3840" y="70"/>
                  </a:lnTo>
                  <a:lnTo>
                    <a:pt x="3844" y="92"/>
                  </a:lnTo>
                  <a:lnTo>
                    <a:pt x="3843" y="116"/>
                  </a:lnTo>
                  <a:lnTo>
                    <a:pt x="3838" y="141"/>
                  </a:lnTo>
                  <a:lnTo>
                    <a:pt x="3826" y="169"/>
                  </a:lnTo>
                  <a:lnTo>
                    <a:pt x="3100" y="1642"/>
                  </a:lnTo>
                  <a:lnTo>
                    <a:pt x="3079" y="1676"/>
                  </a:lnTo>
                  <a:lnTo>
                    <a:pt x="3053" y="1708"/>
                  </a:lnTo>
                  <a:lnTo>
                    <a:pt x="3021" y="1736"/>
                  </a:lnTo>
                  <a:lnTo>
                    <a:pt x="2985" y="1761"/>
                  </a:lnTo>
                  <a:lnTo>
                    <a:pt x="2948" y="1782"/>
                  </a:lnTo>
                  <a:lnTo>
                    <a:pt x="2908" y="1797"/>
                  </a:lnTo>
                  <a:lnTo>
                    <a:pt x="2867" y="1807"/>
                  </a:lnTo>
                  <a:lnTo>
                    <a:pt x="2827" y="1810"/>
                  </a:lnTo>
                  <a:lnTo>
                    <a:pt x="122" y="1810"/>
                  </a:lnTo>
                  <a:lnTo>
                    <a:pt x="93" y="1808"/>
                  </a:lnTo>
                  <a:lnTo>
                    <a:pt x="66" y="1802"/>
                  </a:lnTo>
                  <a:lnTo>
                    <a:pt x="44" y="1791"/>
                  </a:lnTo>
                  <a:lnTo>
                    <a:pt x="26" y="1778"/>
                  </a:lnTo>
                  <a:lnTo>
                    <a:pt x="13" y="1761"/>
                  </a:lnTo>
                  <a:lnTo>
                    <a:pt x="3" y="1741"/>
                  </a:lnTo>
                  <a:lnTo>
                    <a:pt x="0" y="1719"/>
                  </a:lnTo>
                  <a:lnTo>
                    <a:pt x="0" y="1695"/>
                  </a:lnTo>
                  <a:lnTo>
                    <a:pt x="6" y="1670"/>
                  </a:lnTo>
                  <a:lnTo>
                    <a:pt x="17" y="1642"/>
                  </a:lnTo>
                  <a:lnTo>
                    <a:pt x="745" y="169"/>
                  </a:lnTo>
                  <a:lnTo>
                    <a:pt x="765" y="135"/>
                  </a:lnTo>
                  <a:lnTo>
                    <a:pt x="792" y="104"/>
                  </a:lnTo>
                  <a:lnTo>
                    <a:pt x="823" y="75"/>
                  </a:lnTo>
                  <a:lnTo>
                    <a:pt x="858" y="50"/>
                  </a:lnTo>
                  <a:lnTo>
                    <a:pt x="897" y="29"/>
                  </a:lnTo>
                  <a:lnTo>
                    <a:pt x="936" y="13"/>
                  </a:lnTo>
                  <a:lnTo>
                    <a:pt x="976" y="4"/>
                  </a:lnTo>
                  <a:lnTo>
                    <a:pt x="10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8517" y="299430"/>
            <a:ext cx="9940945" cy="7635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ПРОГРАММА В СЕТЕВОЙ ФОРМЕ: ВОПРОСЫ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6162" y="1271448"/>
            <a:ext cx="101396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cs typeface="Tahoma" pitchFamily="34" charset="0"/>
              </a:rPr>
              <a:t>Нормативно-правовые вопросы, правовое поле реализации сетевой дополнительной общеобразовательной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Отличительные </a:t>
            </a:r>
            <a:r>
              <a:rPr lang="ru-RU" sz="2400" dirty="0"/>
              <a:t>особенности </a:t>
            </a:r>
            <a:r>
              <a:rPr lang="ru-RU" sz="2400" dirty="0" smtClean="0"/>
              <a:t>СДООП: </a:t>
            </a:r>
            <a:r>
              <a:rPr lang="ru-RU" sz="2400" dirty="0"/>
              <a:t>в чем преимущество, в чем </a:t>
            </a:r>
            <a:r>
              <a:rPr lang="ru-RU" sz="2400" dirty="0" smtClean="0"/>
              <a:t>минусы</a:t>
            </a:r>
            <a:r>
              <a:rPr lang="en-US" sz="2400" dirty="0" smtClean="0"/>
              <a:t>?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Основные </a:t>
            </a:r>
            <a:r>
              <a:rPr lang="ru-RU" sz="2400" dirty="0"/>
              <a:t>характеристики СДООП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Особенности </a:t>
            </a:r>
            <a:r>
              <a:rPr lang="ru-RU" sz="2400" dirty="0"/>
              <a:t>структуры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Проектирование </a:t>
            </a:r>
            <a:r>
              <a:rPr lang="ru-RU" sz="2400" dirty="0"/>
              <a:t>сетевой дополнительной общеобразовательной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Механизмы </a:t>
            </a:r>
            <a:r>
              <a:rPr lang="ru-RU" sz="2400" dirty="0"/>
              <a:t>управления сетевыми </a:t>
            </a:r>
            <a:r>
              <a:rPr lang="ru-RU" sz="2400" dirty="0" smtClean="0"/>
              <a:t>программами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Готовность педагога к реализации СДООП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Методическое сопровождение: изменений роли методиста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Д</a:t>
            </a:r>
            <a:r>
              <a:rPr lang="ru-RU" sz="2400" dirty="0" smtClean="0"/>
              <a:t>иагностика эффективности </a:t>
            </a:r>
            <a:r>
              <a:rPr lang="ru-RU" sz="2400" dirty="0"/>
              <a:t>реализации сетевых </a:t>
            </a:r>
            <a:r>
              <a:rPr lang="ru-RU" sz="2400" dirty="0" smtClean="0"/>
              <a:t>программ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3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342" y="404665"/>
            <a:ext cx="1113723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+mj-lt"/>
              </a:rPr>
              <a:t>СЕТЕВАЯ ДОПОЛНИТЕЛЬНАЯ ОБЩЕОБРАЗОВАТЕЛЬНАЯ</a:t>
            </a:r>
          </a:p>
          <a:p>
            <a:pPr lvl="0" algn="ctr"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+mj-lt"/>
              </a:rPr>
              <a:t> (ОБЩЕРАЗВИВАЮЩАЯ) ПРОГРАММА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232" y="2348880"/>
            <a:ext cx="10849203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prstClr val="black"/>
                </a:solidFill>
                <a:ea typeface="Calibri"/>
              </a:rPr>
              <a:t>- программа</a:t>
            </a:r>
            <a:r>
              <a:rPr lang="ru-RU" sz="4400" dirty="0">
                <a:solidFill>
                  <a:prstClr val="black"/>
                </a:solidFill>
                <a:ea typeface="Calibri"/>
              </a:rPr>
              <a:t>, </a:t>
            </a:r>
            <a:r>
              <a:rPr lang="ru-RU" sz="4400" i="1" dirty="0">
                <a:solidFill>
                  <a:prstClr val="black"/>
                </a:solidFill>
                <a:ea typeface="Calibri"/>
              </a:rPr>
              <a:t>разработанная и реализуемая </a:t>
            </a:r>
            <a:r>
              <a:rPr lang="ru-RU" sz="4400" dirty="0">
                <a:solidFill>
                  <a:prstClr val="black"/>
                </a:solidFill>
                <a:ea typeface="Calibri"/>
              </a:rPr>
              <a:t>совместно двумя или более образовательными организациями.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45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103446" y="620689"/>
            <a:ext cx="9984316" cy="563231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28625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ФЕДЕРАЛЬНЫЙ </a:t>
            </a:r>
            <a:r>
              <a:rPr lang="ru-RU" altLang="ru-RU" sz="2400" b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ЗАКОН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О внесении изменений в Федеральный закон "Об образовании в Российской Федерации" и отдельные законодательные акты Российской Федерации</a:t>
            </a:r>
            <a:endParaRPr lang="ru-RU" altLang="ru-RU" sz="2400" dirty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 </a:t>
            </a:r>
            <a:endParaRPr lang="ru-RU" altLang="ru-RU" sz="2400" dirty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Принят Государственной Думой                              21 ноября 2019 года</a:t>
            </a:r>
            <a:endParaRPr lang="ru-RU" altLang="ru-RU" sz="2400" dirty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Одобрен Советом Федерации                                   25 ноября 2019 </a:t>
            </a:r>
            <a:r>
              <a:rPr lang="ru-RU" altLang="ru-RU" sz="24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года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1" y="1153691"/>
            <a:ext cx="10629899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AutoNum type="arabicPeriod"/>
              <a:defRPr/>
            </a:pPr>
            <a:r>
              <a:rPr lang="ru-RU" sz="2000" dirty="0" smtClean="0">
                <a:latin typeface="+mn-lt"/>
              </a:rPr>
              <a:t>Сетевая </a:t>
            </a:r>
            <a:r>
              <a:rPr lang="ru-RU" sz="2000" dirty="0">
                <a:latin typeface="+mn-lt"/>
              </a:rPr>
              <a:t>форма реализации образовательных программ обеспечивает возможность освоения обучающимся образовательной программы и (или) отдельных </a:t>
            </a:r>
            <a:r>
              <a:rPr lang="ru-RU" sz="2000" b="1" dirty="0">
                <a:latin typeface="+mn-lt"/>
              </a:rPr>
              <a:t>учебных предметов, курсов, дисциплин (модулей), практики, иных компонентов, </a:t>
            </a:r>
            <a:r>
              <a:rPr lang="ru-RU" sz="2000" dirty="0">
                <a:latin typeface="+mn-lt"/>
              </a:rPr>
              <a:t>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организаций, осуществляющих образовательную деятельность, включая иностранные, </a:t>
            </a:r>
            <a:r>
              <a:rPr lang="ru-RU" sz="2000" b="1" dirty="0">
                <a:latin typeface="+mn-lt"/>
              </a:rPr>
              <a:t>а также при необходимости с использованием ресурсов иных организаций. </a:t>
            </a:r>
            <a:r>
              <a:rPr lang="ru-RU" sz="2000" dirty="0">
                <a:latin typeface="+mn-lt"/>
              </a:rPr>
              <a:t>В реализации образовательных программ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сетевой формы реализации образовательных программ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</a:t>
            </a:r>
            <a:r>
              <a:rPr lang="ru-RU" sz="2000" b="1" dirty="0">
                <a:latin typeface="+mn-lt"/>
              </a:rPr>
              <a:t>обладающие ресурсами, </a:t>
            </a:r>
            <a:r>
              <a:rPr lang="ru-RU" sz="2000" dirty="0">
                <a:latin typeface="+mn-lt"/>
              </a:rPr>
              <a:t>необходимыми для осуществления образовательной деятельности по соответствующей образовательной программе</a:t>
            </a:r>
            <a:r>
              <a:rPr lang="ru-RU" sz="2000" dirty="0" smtClean="0">
                <a:latin typeface="+mn-lt"/>
              </a:rPr>
              <a:t>.</a:t>
            </a:r>
          </a:p>
          <a:p>
            <a:pPr marL="457200" indent="-457200" algn="just"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703" y="254687"/>
            <a:ext cx="19672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j-lt"/>
              </a:rPr>
              <a:t>Статья</a:t>
            </a:r>
            <a:r>
              <a:rPr lang="ru-RU" sz="3600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45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761" y="779464"/>
            <a:ext cx="19656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j-lt"/>
              </a:rPr>
              <a:t>Статья 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7276" y="1674515"/>
            <a:ext cx="1019175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+mn-lt"/>
              </a:rPr>
              <a:t>2.</a:t>
            </a:r>
            <a:r>
              <a:rPr lang="ru-RU" sz="2000" dirty="0">
                <a:latin typeface="+mn-lt"/>
              </a:rPr>
              <a:t> Использование сетевой формы реализации образовательных программ осуществляется на основании договора, который заключается между организациями, указанными в части 1 настоящей статьи, и </a:t>
            </a:r>
            <a:r>
              <a:rPr lang="ru-RU" sz="2000" b="1" dirty="0">
                <a:latin typeface="+mn-lt"/>
              </a:rPr>
              <a:t>в котором указываются основные характеристики образовательной программы</a:t>
            </a:r>
            <a:r>
              <a:rPr lang="ru-RU" sz="2000" dirty="0">
                <a:latin typeface="+mn-lt"/>
              </a:rPr>
              <a:t>, реализуемой с использованием такой формы (в том числе вид, уровень и (или) направленность) (при реализации части образовательной программы определенных уровня, вида и (или) направленности указываются </a:t>
            </a:r>
            <a:r>
              <a:rPr lang="ru-RU" sz="2000" b="1" dirty="0">
                <a:latin typeface="+mn-lt"/>
              </a:rPr>
              <a:t>также характеристики отдельных учебных предметов, курсов, дисциплин (модулей), практики, иных компонентов, </a:t>
            </a:r>
            <a:r>
              <a:rPr lang="ru-RU" sz="2000" dirty="0">
                <a:latin typeface="+mn-lt"/>
              </a:rPr>
              <a:t>предусмотренных образовательными программами), выдаваемые документ или документы об образовании и (или) о квалификации, документ или документы об обучении, а также объем ресурсов, используемых каждой из указанных организаций, и </a:t>
            </a:r>
            <a:r>
              <a:rPr lang="ru-RU" sz="2000" b="1" dirty="0">
                <a:latin typeface="+mn-lt"/>
              </a:rPr>
              <a:t>распределение обязанностей между ними</a:t>
            </a:r>
            <a:r>
              <a:rPr lang="ru-RU" sz="2000" dirty="0">
                <a:latin typeface="+mn-lt"/>
              </a:rPr>
              <a:t>, срок действия этого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9198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7160" y="948643"/>
            <a:ext cx="19656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j-lt"/>
              </a:rPr>
              <a:t>Статья 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3501" y="2276475"/>
            <a:ext cx="96774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+mn-lt"/>
              </a:rPr>
              <a:t>4. </a:t>
            </a:r>
            <a:r>
              <a:rPr lang="ru-RU" sz="2400" b="1" dirty="0"/>
              <a:t>Использование имущества государственных и муниципальных организаций организациями, осуществляющими образовательную деятельность</a:t>
            </a:r>
            <a:r>
              <a:rPr lang="ru-RU" sz="2400" dirty="0"/>
              <a:t>, финансовое обеспечение которых осуществляется за счет бюджетных ассигнований федерального бюджета, бюджетов субъектов Российской Федерации и (или) местных бюджетов, </a:t>
            </a:r>
            <a:r>
              <a:rPr lang="ru-RU" sz="2400" b="1" dirty="0"/>
              <a:t>при сетевой форме реализации образовательных программ осуществляется на безвозмездной основе</a:t>
            </a:r>
            <a:r>
              <a:rPr lang="ru-RU" sz="2400" dirty="0"/>
              <a:t>, если иное не установлено договором о сетевой форме реализации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969</Words>
  <Application>Microsoft Office PowerPoint</Application>
  <PresentationFormat>Произвольный</PresentationFormat>
  <Paragraphs>171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Особенности проектирования и реализации дополнительных общеобразовательных программ в сетевой форме</vt:lpstr>
      <vt:lpstr>Национальный проект «Образование»</vt:lpstr>
      <vt:lpstr>Национальный проект «Образование»</vt:lpstr>
      <vt:lpstr>ПРОГРАММА В СЕТЕВОЙ ФОРМЕ: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СЕТЕВАЯ ПРОГРАММА: ОСОБЕННОСТИ</vt:lpstr>
      <vt:lpstr>Пример договора о реализации СДООП</vt:lpstr>
      <vt:lpstr>Сетевая дополнительная общеобразовательная (общеразвивающая) программа  «Академия искусств»</vt:lpstr>
      <vt:lpstr>Сетевая дополнительная общеобразовательная (общеразвивающая) программа  «Калейдоскоп знаний»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ПРЕОДОЛЕНИЯ РИСКОВ И БАРЬЕРОВ</vt:lpstr>
      <vt:lpstr>Презентация PowerPoint</vt:lpstr>
      <vt:lpstr>Показатели эффективности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трансляции системных инноваций в образовании</dc:title>
  <dc:creator>Ирина</dc:creator>
  <cp:lastModifiedBy>user</cp:lastModifiedBy>
  <cp:revision>267</cp:revision>
  <cp:lastPrinted>2020-08-20T09:35:02Z</cp:lastPrinted>
  <dcterms:created xsi:type="dcterms:W3CDTF">2018-10-29T07:06:52Z</dcterms:created>
  <dcterms:modified xsi:type="dcterms:W3CDTF">2020-10-22T07:59:58Z</dcterms:modified>
</cp:coreProperties>
</file>